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9" r:id="rId2"/>
    <p:sldId id="277" r:id="rId3"/>
    <p:sldId id="270" r:id="rId4"/>
    <p:sldId id="276" r:id="rId5"/>
    <p:sldId id="263" r:id="rId6"/>
    <p:sldId id="275" r:id="rId7"/>
    <p:sldId id="271" r:id="rId8"/>
    <p:sldId id="280" r:id="rId9"/>
    <p:sldId id="273" r:id="rId10"/>
    <p:sldId id="282" r:id="rId11"/>
    <p:sldId id="278" r:id="rId12"/>
    <p:sldId id="274" r:id="rId13"/>
    <p:sldId id="279" r:id="rId14"/>
    <p:sldId id="284" r:id="rId15"/>
    <p:sldId id="287" r:id="rId16"/>
    <p:sldId id="272" r:id="rId17"/>
    <p:sldId id="281"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0A6"/>
    <a:srgbClr val="002B58"/>
    <a:srgbClr val="5DB2D9"/>
    <a:srgbClr val="CEE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2"/>
  </p:normalViewPr>
  <p:slideViewPr>
    <p:cSldViewPr snapToGrid="0" snapToObjects="1">
      <p:cViewPr varScale="1">
        <p:scale>
          <a:sx n="102" d="100"/>
          <a:sy n="102" d="100"/>
        </p:scale>
        <p:origin x="187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C5A9A-5282-8C47-BECA-16072D28D74F}" type="datetimeFigureOut">
              <a:rPr lang="en-US" smtClean="0"/>
              <a:t>4/5/2017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EECF5-4EAF-6B42-AAC6-6BB8CE55CD50}" type="slidenum">
              <a:rPr lang="en-US" smtClean="0"/>
              <a:t>‹#›</a:t>
            </a:fld>
            <a:endParaRPr lang="en-US" dirty="0"/>
          </a:p>
        </p:txBody>
      </p:sp>
    </p:spTree>
    <p:extLst>
      <p:ext uri="{BB962C8B-B14F-4D97-AF65-F5344CB8AC3E}">
        <p14:creationId xmlns:p14="http://schemas.microsoft.com/office/powerpoint/2010/main" val="5114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Demo of tracking time on tickets retrospectively</a:t>
            </a:r>
          </a:p>
        </p:txBody>
      </p:sp>
      <p:sp>
        <p:nvSpPr>
          <p:cNvPr id="4" name="Slide Number Placeholder 3"/>
          <p:cNvSpPr>
            <a:spLocks noGrp="1"/>
          </p:cNvSpPr>
          <p:nvPr>
            <p:ph type="sldNum" sz="quarter" idx="10"/>
          </p:nvPr>
        </p:nvSpPr>
        <p:spPr/>
        <p:txBody>
          <a:bodyPr/>
          <a:lstStyle/>
          <a:p>
            <a:fld id="{1E5EECF5-4EAF-6B42-AAC6-6BB8CE55CD50}" type="slidenum">
              <a:rPr lang="en-US" smtClean="0"/>
              <a:t>15</a:t>
            </a:fld>
            <a:endParaRPr lang="en-US" dirty="0"/>
          </a:p>
        </p:txBody>
      </p:sp>
    </p:spTree>
    <p:extLst>
      <p:ext uri="{BB962C8B-B14F-4D97-AF65-F5344CB8AC3E}">
        <p14:creationId xmlns:p14="http://schemas.microsoft.com/office/powerpoint/2010/main" val="1900960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4" name="Date Placeholder 3"/>
          <p:cNvSpPr>
            <a:spLocks noGrp="1"/>
          </p:cNvSpPr>
          <p:nvPr>
            <p:ph type="dt" sz="half" idx="10"/>
          </p:nvPr>
        </p:nvSpPr>
        <p:spPr>
          <a:xfrm>
            <a:off x="558000" y="6277232"/>
            <a:ext cx="2057400" cy="579600"/>
          </a:xfrm>
        </p:spPr>
        <p:txBody>
          <a:bodyPr lIns="0" tIns="0" rIns="0" bIns="0" anchor="ctr" anchorCtr="0"/>
          <a:lstStyle>
            <a:lvl1pPr algn="l">
              <a:defRPr sz="1000" b="0" i="0">
                <a:solidFill>
                  <a:srgbClr val="7E90A6"/>
                </a:solidFill>
                <a:latin typeface="Arial" charset="0"/>
                <a:ea typeface="Arial" charset="0"/>
                <a:cs typeface="Arial" charset="0"/>
              </a:defRPr>
            </a:lvl1pPr>
          </a:lstStyle>
          <a:p>
            <a:fld id="{A7458057-255F-2A41-807F-12874CE55BB6}" type="datetime2">
              <a:rPr lang="en-IE" smtClean="0"/>
              <a:pPr/>
              <a:t>Wednesday, 05 April 2017</a:t>
            </a:fld>
            <a:endParaRPr lang="en-US" dirty="0"/>
          </a:p>
        </p:txBody>
      </p:sp>
      <p:sp>
        <p:nvSpPr>
          <p:cNvPr id="5" name="Footer Placeholder 4"/>
          <p:cNvSpPr>
            <a:spLocks noGrp="1"/>
          </p:cNvSpPr>
          <p:nvPr>
            <p:ph type="ftr" sz="quarter" idx="11"/>
          </p:nvPr>
        </p:nvSpPr>
        <p:spPr>
          <a:xfrm>
            <a:off x="6083015" y="6278400"/>
            <a:ext cx="2502983" cy="579600"/>
          </a:xfrm>
        </p:spPr>
        <p:txBody>
          <a:bodyPr lIns="0" tIns="0" rIns="0" bIns="0"/>
          <a:lstStyle>
            <a:lvl1pPr algn="r">
              <a:defRPr sz="1000" b="0" i="0">
                <a:solidFill>
                  <a:srgbClr val="7E90A6"/>
                </a:solidFill>
                <a:latin typeface="Arial" charset="0"/>
                <a:ea typeface="Arial" charset="0"/>
                <a:cs typeface="Arial" charset="0"/>
              </a:defRPr>
            </a:lvl1pPr>
          </a:lstStyle>
          <a:p>
            <a:r>
              <a:rPr lang="en-US" dirty="0"/>
              <a:t>www.errigal.com</a:t>
            </a:r>
          </a:p>
        </p:txBody>
      </p:sp>
      <p:sp>
        <p:nvSpPr>
          <p:cNvPr id="14" name="Title 1"/>
          <p:cNvSpPr>
            <a:spLocks noGrp="1"/>
          </p:cNvSpPr>
          <p:nvPr>
            <p:ph type="title"/>
          </p:nvPr>
        </p:nvSpPr>
        <p:spPr>
          <a:xfrm>
            <a:off x="558000" y="2098801"/>
            <a:ext cx="8028000" cy="1015276"/>
          </a:xfrm>
        </p:spPr>
        <p:txBody>
          <a:bodyPr vert="horz" lIns="0" tIns="0" rIns="0" bIns="0" anchor="t" anchorCtr="0">
            <a:normAutofit/>
          </a:bodyPr>
          <a:lstStyle>
            <a:lvl1pPr algn="l">
              <a:defRPr sz="3400" b="1" i="0" spc="-10" baseline="0">
                <a:solidFill>
                  <a:srgbClr val="5DB2D9"/>
                </a:solidFill>
              </a:defRPr>
            </a:lvl1pPr>
          </a:lstStyle>
          <a:p>
            <a:r>
              <a:rPr lang="en-US"/>
              <a:t>Click to edit Master title style</a:t>
            </a:r>
            <a:endParaRPr lang="en-US" dirty="0"/>
          </a:p>
        </p:txBody>
      </p:sp>
    </p:spTree>
    <p:extLst>
      <p:ext uri="{BB962C8B-B14F-4D97-AF65-F5344CB8AC3E}">
        <p14:creationId xmlns:p14="http://schemas.microsoft.com/office/powerpoint/2010/main" val="56185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a:spLocks/>
          </p:cNvSpPr>
          <p:nvPr userDrawn="1"/>
        </p:nvSpPr>
        <p:spPr>
          <a:xfrm>
            <a:off x="216000" y="216000"/>
            <a:ext cx="8712000" cy="5954400"/>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457200"/>
            <a:ext cx="2949178" cy="1600200"/>
          </a:xfrm>
        </p:spPr>
        <p:txBody>
          <a:bodyPr lIns="0" tIns="0" rIns="0" bIns="0" anchor="ctr" anchorCtr="0"/>
          <a:lstStyle>
            <a:lvl1pPr>
              <a:defRPr sz="3200">
                <a:solidFill>
                  <a:srgbClr val="002B58"/>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lIns="0" tIns="0" rIns="0" bIns="0"/>
          <a:lstStyle>
            <a:lvl1pPr>
              <a:defRPr sz="3200">
                <a:solidFill>
                  <a:srgbClr val="002B58"/>
                </a:solidFill>
              </a:defRPr>
            </a:lvl1pPr>
            <a:lvl2pPr>
              <a:defRPr sz="2800">
                <a:solidFill>
                  <a:srgbClr val="002B58"/>
                </a:solidFill>
              </a:defRPr>
            </a:lvl2pPr>
            <a:lvl3pPr>
              <a:defRPr sz="2400">
                <a:solidFill>
                  <a:srgbClr val="002B58"/>
                </a:solidFill>
              </a:defRPr>
            </a:lvl3pPr>
            <a:lvl4pPr>
              <a:defRPr sz="2000">
                <a:solidFill>
                  <a:srgbClr val="002B58"/>
                </a:solidFill>
              </a:defRPr>
            </a:lvl4pPr>
            <a:lvl5pPr>
              <a:defRPr sz="2000">
                <a:solidFill>
                  <a:srgbClr val="002B58"/>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lIns="0" tIns="0" rIns="0" bIns="0"/>
          <a:lstStyle>
            <a:lvl1pPr marL="0" indent="0">
              <a:buNone/>
              <a:defRPr sz="1600">
                <a:solidFill>
                  <a:srgbClr val="002B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9"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10" name="Rectangle 9"/>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39894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a:spLocks/>
          </p:cNvSpPr>
          <p:nvPr userDrawn="1"/>
        </p:nvSpPr>
        <p:spPr>
          <a:xfrm>
            <a:off x="216000" y="216000"/>
            <a:ext cx="8712000" cy="5954400"/>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457200"/>
            <a:ext cx="2949178" cy="1600200"/>
          </a:xfrm>
        </p:spPr>
        <p:txBody>
          <a:bodyPr anchor="b"/>
          <a:lstStyle>
            <a:lvl1pPr>
              <a:defRPr sz="3200">
                <a:solidFill>
                  <a:srgbClr val="002B58"/>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rgbClr val="002B5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9"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10" name="Rectangle 9"/>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61942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p:cNvSpPr>
            <a:spLocks/>
          </p:cNvSpPr>
          <p:nvPr userDrawn="1"/>
        </p:nvSpPr>
        <p:spPr>
          <a:xfrm>
            <a:off x="216000" y="216000"/>
            <a:ext cx="8712000" cy="5954400"/>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lIns="0" tIns="0" rIns="0" bIns="0"/>
          <a:lstStyle>
            <a:lvl1pPr>
              <a:defRPr>
                <a:solidFill>
                  <a:srgbClr val="002B5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2B58"/>
                </a:solidFill>
              </a:defRPr>
            </a:lvl1pPr>
            <a:lvl2pPr>
              <a:defRPr>
                <a:solidFill>
                  <a:srgbClr val="002B58"/>
                </a:solidFill>
              </a:defRPr>
            </a:lvl2pPr>
            <a:lvl3pPr>
              <a:defRPr>
                <a:solidFill>
                  <a:srgbClr val="002B58"/>
                </a:solidFill>
              </a:defRPr>
            </a:lvl3pPr>
            <a:lvl4pPr>
              <a:defRPr>
                <a:solidFill>
                  <a:srgbClr val="002B58"/>
                </a:solidFill>
              </a:defRPr>
            </a:lvl4pPr>
            <a:lvl5pPr>
              <a:defRPr>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8"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9" name="Rectangle 8"/>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182747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ectangle 11"/>
          <p:cNvSpPr>
            <a:spLocks/>
          </p:cNvSpPr>
          <p:nvPr userDrawn="1"/>
        </p:nvSpPr>
        <p:spPr>
          <a:xfrm>
            <a:off x="216000" y="216000"/>
            <a:ext cx="8712000" cy="5954400"/>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lstStyle>
            <a:lvl1pPr>
              <a:defRPr>
                <a:solidFill>
                  <a:srgbClr val="002B5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solidFill>
                  <a:srgbClr val="002B58"/>
                </a:solidFill>
              </a:defRPr>
            </a:lvl1pPr>
            <a:lvl2pPr>
              <a:defRPr>
                <a:solidFill>
                  <a:srgbClr val="002B58"/>
                </a:solidFill>
              </a:defRPr>
            </a:lvl2pPr>
            <a:lvl3pPr>
              <a:defRPr>
                <a:solidFill>
                  <a:srgbClr val="002B58"/>
                </a:solidFill>
              </a:defRPr>
            </a:lvl3pPr>
            <a:lvl4pPr>
              <a:defRPr>
                <a:solidFill>
                  <a:srgbClr val="002B58"/>
                </a:solidFill>
              </a:defRPr>
            </a:lvl4pPr>
            <a:lvl5pPr>
              <a:defRPr>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8"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9" name="Rectangle 8"/>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110431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2B58"/>
        </a:solidFill>
        <a:effectLst/>
      </p:bgPr>
    </p:bg>
    <p:spTree>
      <p:nvGrpSpPr>
        <p:cNvPr id="1" name=""/>
        <p:cNvGrpSpPr/>
        <p:nvPr/>
      </p:nvGrpSpPr>
      <p:grpSpPr>
        <a:xfrm>
          <a:off x="0" y="0"/>
          <a:ext cx="0" cy="0"/>
          <a:chOff x="0" y="0"/>
          <a:chExt cx="0" cy="0"/>
        </a:xfrm>
      </p:grpSpPr>
      <p:sp>
        <p:nvSpPr>
          <p:cNvPr id="6" name="Date Placeholder 3"/>
          <p:cNvSpPr txBox="1">
            <a:spLocks/>
          </p:cNvSpPr>
          <p:nvPr userDrawn="1"/>
        </p:nvSpPr>
        <p:spPr>
          <a:xfrm>
            <a:off x="558000" y="6277232"/>
            <a:ext cx="2057400" cy="579600"/>
          </a:xfrm>
          <a:prstGeom prst="rect">
            <a:avLst/>
          </a:prstGeom>
        </p:spPr>
        <p:txBody>
          <a:bodyPr vert="horz" lIns="0" tIns="0" rIns="0" bIns="0" rtlCol="0" anchor="ctr" anchorCtr="0"/>
          <a:lstStyle>
            <a:defPPr>
              <a:defRPr lang="en-US"/>
            </a:defPPr>
            <a:lvl1pPr marL="0" algn="l"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458057-255F-2A41-807F-12874CE55BB6}" type="datetime2">
              <a:rPr lang="en-IE" smtClean="0"/>
              <a:pPr/>
              <a:t>Wednesday, 05 April 2017</a:t>
            </a:fld>
            <a:endParaRPr lang="en-US" dirty="0"/>
          </a:p>
        </p:txBody>
      </p:sp>
      <p:sp>
        <p:nvSpPr>
          <p:cNvPr id="7" name="Footer Placeholder 4"/>
          <p:cNvSpPr txBox="1">
            <a:spLocks/>
          </p:cNvSpPr>
          <p:nvPr userDrawn="1"/>
        </p:nvSpPr>
        <p:spPr>
          <a:xfrm>
            <a:off x="6083015" y="6278400"/>
            <a:ext cx="2502983"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000" y="4320000"/>
            <a:ext cx="1533600" cy="216000"/>
          </a:xfrm>
          <a:prstGeom prst="rect">
            <a:avLst/>
          </a:prstGeom>
        </p:spPr>
      </p:pic>
      <p:sp>
        <p:nvSpPr>
          <p:cNvPr id="3" name="TextBox 2"/>
          <p:cNvSpPr txBox="1"/>
          <p:nvPr userDrawn="1"/>
        </p:nvSpPr>
        <p:spPr>
          <a:xfrm>
            <a:off x="558000" y="4752000"/>
            <a:ext cx="4695567" cy="492443"/>
          </a:xfrm>
          <a:prstGeom prst="rect">
            <a:avLst/>
          </a:prstGeom>
          <a:noFill/>
        </p:spPr>
        <p:txBody>
          <a:bodyPr wrap="square" lIns="0" tIns="0" rIns="0" bIns="0" rtlCol="0">
            <a:spAutoFit/>
          </a:bodyPr>
          <a:lstStyle/>
          <a:p>
            <a:r>
              <a:rPr lang="en-US" sz="800" baseline="0" dirty="0">
                <a:solidFill>
                  <a:srgbClr val="7E90A6"/>
                </a:solidFill>
              </a:rPr>
              <a:t>This document is the intellectual property of Errigal Inc. No parts of this document can be distributed, copied or shared without written permission from Errigal.</a:t>
            </a:r>
          </a:p>
          <a:p>
            <a:endParaRPr lang="en-US" sz="800" baseline="0" dirty="0">
              <a:solidFill>
                <a:srgbClr val="7E90A6"/>
              </a:solidFill>
            </a:endParaRPr>
          </a:p>
          <a:p>
            <a:r>
              <a:rPr lang="en-US" sz="800" baseline="0" dirty="0">
                <a:solidFill>
                  <a:srgbClr val="7E90A6"/>
                </a:solidFill>
              </a:rPr>
              <a:t>© 2016 Errigal Inc.</a:t>
            </a:r>
          </a:p>
        </p:txBody>
      </p:sp>
    </p:spTree>
    <p:extLst>
      <p:ext uri="{BB962C8B-B14F-4D97-AF65-F5344CB8AC3E}">
        <p14:creationId xmlns:p14="http://schemas.microsoft.com/office/powerpoint/2010/main" val="108665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4" name="Date Placeholder 3"/>
          <p:cNvSpPr>
            <a:spLocks noGrp="1"/>
          </p:cNvSpPr>
          <p:nvPr>
            <p:ph type="dt" sz="half" idx="10"/>
          </p:nvPr>
        </p:nvSpPr>
        <p:spPr>
          <a:xfrm>
            <a:off x="558000" y="6277232"/>
            <a:ext cx="2057400" cy="579600"/>
          </a:xfrm>
        </p:spPr>
        <p:txBody>
          <a:bodyPr lIns="0" tIns="0" rIns="0" bIns="0" anchor="ctr" anchorCtr="0"/>
          <a:lstStyle>
            <a:lvl1pPr algn="l">
              <a:defRPr sz="1000" b="0" i="0">
                <a:solidFill>
                  <a:srgbClr val="7E90A6"/>
                </a:solidFill>
                <a:latin typeface="Arial" charset="0"/>
                <a:ea typeface="Arial" charset="0"/>
                <a:cs typeface="Arial" charset="0"/>
              </a:defRPr>
            </a:lvl1pPr>
          </a:lstStyle>
          <a:p>
            <a:fld id="{A7458057-255F-2A41-807F-12874CE55BB6}" type="datetime2">
              <a:rPr lang="en-IE" smtClean="0"/>
              <a:pPr/>
              <a:t>Wednesday, 05 April 2017</a:t>
            </a:fld>
            <a:endParaRPr lang="en-US" dirty="0"/>
          </a:p>
        </p:txBody>
      </p:sp>
      <p:sp>
        <p:nvSpPr>
          <p:cNvPr id="5" name="Footer Placeholder 4"/>
          <p:cNvSpPr>
            <a:spLocks noGrp="1"/>
          </p:cNvSpPr>
          <p:nvPr>
            <p:ph type="ftr" sz="quarter" idx="11"/>
          </p:nvPr>
        </p:nvSpPr>
        <p:spPr>
          <a:xfrm>
            <a:off x="6083015" y="6278400"/>
            <a:ext cx="2502983" cy="579600"/>
          </a:xfrm>
        </p:spPr>
        <p:txBody>
          <a:bodyPr lIns="0" tIns="0" rIns="0" bIns="0"/>
          <a:lstStyle>
            <a:lvl1pPr algn="r">
              <a:defRPr sz="1000" b="0" i="0">
                <a:solidFill>
                  <a:srgbClr val="7E90A6"/>
                </a:solidFill>
                <a:latin typeface="Arial" charset="0"/>
                <a:ea typeface="Arial" charset="0"/>
                <a:cs typeface="Arial" charset="0"/>
              </a:defRPr>
            </a:lvl1pPr>
          </a:lstStyle>
          <a:p>
            <a:r>
              <a:rPr lang="en-US" dirty="0"/>
              <a:t>www.errigal.com</a:t>
            </a:r>
          </a:p>
        </p:txBody>
      </p:sp>
      <p:sp>
        <p:nvSpPr>
          <p:cNvPr id="14" name="Title 1"/>
          <p:cNvSpPr>
            <a:spLocks noGrp="1"/>
          </p:cNvSpPr>
          <p:nvPr>
            <p:ph type="title"/>
          </p:nvPr>
        </p:nvSpPr>
        <p:spPr>
          <a:xfrm>
            <a:off x="558000" y="2098801"/>
            <a:ext cx="8028000" cy="1015276"/>
          </a:xfrm>
        </p:spPr>
        <p:txBody>
          <a:bodyPr vert="horz" lIns="0" tIns="0" rIns="0" bIns="0" anchor="t" anchorCtr="0">
            <a:normAutofit/>
          </a:bodyPr>
          <a:lstStyle>
            <a:lvl1pPr algn="l">
              <a:defRPr sz="3400" b="1" i="0" spc="-10" baseline="0">
                <a:solidFill>
                  <a:srgbClr val="5DB2D9"/>
                </a:solidFill>
              </a:defRPr>
            </a:lvl1pPr>
          </a:lstStyle>
          <a:p>
            <a:r>
              <a:rPr lang="en-US"/>
              <a:t>Click to edit Master title style</a:t>
            </a:r>
            <a:endParaRPr lang="en-US" dirty="0"/>
          </a:p>
        </p:txBody>
      </p:sp>
    </p:spTree>
    <p:extLst>
      <p:ext uri="{BB962C8B-B14F-4D97-AF65-F5344CB8AC3E}">
        <p14:creationId xmlns:p14="http://schemas.microsoft.com/office/powerpoint/2010/main" val="19126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a:spLocks/>
          </p:cNvSpPr>
          <p:nvPr userDrawn="1"/>
        </p:nvSpPr>
        <p:spPr>
          <a:xfrm>
            <a:off x="216000" y="870257"/>
            <a:ext cx="8712000" cy="5298823"/>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2000" y="270000"/>
            <a:ext cx="8496002" cy="600257"/>
          </a:xfrm>
        </p:spPr>
        <p:txBody>
          <a:bodyPr lIns="0" tIns="0" rIns="0" bIns="0" anchor="t" anchorCtr="0">
            <a:noAutofit/>
          </a:bodyPr>
          <a:lstStyle>
            <a:lvl1pPr>
              <a:defRPr sz="3400" spc="-10" baseline="0">
                <a:solidFill>
                  <a:srgbClr val="5DB2D9"/>
                </a:solidFill>
              </a:defRPr>
            </a:lvl1pPr>
          </a:lstStyle>
          <a:p>
            <a:r>
              <a:rPr lang="en-US"/>
              <a:t>Click to edit Master title style</a:t>
            </a:r>
            <a:endParaRPr lang="en-US" dirty="0"/>
          </a:p>
        </p:txBody>
      </p:sp>
      <p:sp>
        <p:nvSpPr>
          <p:cNvPr id="3" name="Content Placeholder 2"/>
          <p:cNvSpPr>
            <a:spLocks noGrp="1"/>
          </p:cNvSpPr>
          <p:nvPr>
            <p:ph idx="1"/>
          </p:nvPr>
        </p:nvSpPr>
        <p:spPr>
          <a:xfrm>
            <a:off x="432000" y="1087200"/>
            <a:ext cx="8280000" cy="4867200"/>
          </a:xfrm>
        </p:spPr>
        <p:txBody>
          <a:bodyPr lIns="0" tIns="0" rIns="0" bIns="0"/>
          <a:lstStyle>
            <a:lvl1pPr marL="180975" indent="-180975">
              <a:tabLst/>
              <a:defRPr sz="2000" b="1" i="0" baseline="0">
                <a:solidFill>
                  <a:srgbClr val="002B58"/>
                </a:solidFill>
              </a:defRPr>
            </a:lvl1pPr>
            <a:lvl2pPr marL="355600" indent="-177800">
              <a:tabLst/>
              <a:defRPr sz="1600" baseline="0">
                <a:solidFill>
                  <a:srgbClr val="002B58"/>
                </a:solidFill>
              </a:defRPr>
            </a:lvl2pPr>
            <a:lvl3pPr marL="533400" indent="-177800">
              <a:buFont typeface=".AppleSystemUIFont" charset="-120"/>
              <a:buChar char="-"/>
              <a:tabLst/>
              <a:defRPr sz="1600" baseline="0">
                <a:solidFill>
                  <a:srgbClr val="002B58"/>
                </a:solidFill>
              </a:defRPr>
            </a:lvl3pPr>
            <a:lvl4pPr marL="711200" indent="-177800">
              <a:tabLst/>
              <a:defRPr sz="1400" baseline="0">
                <a:solidFill>
                  <a:srgbClr val="002B58"/>
                </a:solidFill>
              </a:defRPr>
            </a:lvl4pPr>
            <a:lvl5pPr marL="889000" indent="-177800">
              <a:buFont typeface=".AppleSystemUIFont" charset="-120"/>
              <a:buChar char="-"/>
              <a:tabLst/>
              <a:defRPr sz="1400" baseline="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7617898" y="6278400"/>
            <a:ext cx="1310102" cy="579600"/>
          </a:xfrm>
        </p:spPr>
        <p:txBody>
          <a:bodyPr lIns="0" tIns="0" rIns="0" bIns="0"/>
          <a:lstStyle>
            <a:lvl1pPr algn="r">
              <a:defRPr sz="1000" b="0" i="0">
                <a:solidFill>
                  <a:srgbClr val="7E90A6"/>
                </a:solidFill>
                <a:latin typeface="Arial" charset="0"/>
                <a:ea typeface="Arial" charset="0"/>
                <a:cs typeface="Arial" charset="0"/>
              </a:defRPr>
            </a:lvl1pPr>
          </a:lstStyle>
          <a:p>
            <a:r>
              <a:rPr lang="en-US" dirty="0"/>
              <a:t>www.errigal.com</a:t>
            </a:r>
          </a:p>
        </p:txBody>
      </p:sp>
      <p:sp>
        <p:nvSpPr>
          <p:cNvPr id="9" name="Slide Number Placeholder 5"/>
          <p:cNvSpPr>
            <a:spLocks noGrp="1"/>
          </p:cNvSpPr>
          <p:nvPr>
            <p:ph type="sldNum" sz="quarter" idx="12"/>
          </p:nvPr>
        </p:nvSpPr>
        <p:spPr>
          <a:xfrm>
            <a:off x="4212000" y="6278400"/>
            <a:ext cx="720000" cy="579600"/>
          </a:xfrm>
        </p:spPr>
        <p:txBody>
          <a:bodyPr lIns="0" tIns="0" rIns="0" bIns="0"/>
          <a:lstStyle>
            <a:lvl1pPr algn="ctr">
              <a:defRPr sz="1000" b="1" i="0">
                <a:solidFill>
                  <a:srgbClr val="CEE3EA"/>
                </a:solidFill>
                <a:latin typeface="Arial" charset="0"/>
                <a:ea typeface="Arial" charset="0"/>
                <a:cs typeface="Arial" charset="0"/>
              </a:defRPr>
            </a:lvl1pPr>
          </a:lstStyle>
          <a:p>
            <a:fld id="{BCF0A5FB-4A94-2347-8F82-821DF9E8D446}" type="slidenum">
              <a:rPr lang="en-US" smtClean="0"/>
              <a:pPr/>
              <a:t>‹#›</a:t>
            </a:fld>
            <a:r>
              <a:rPr lang="en-US" dirty="0"/>
              <a:t> </a:t>
            </a:r>
          </a:p>
        </p:txBody>
      </p:sp>
      <p:sp>
        <p:nvSpPr>
          <p:cNvPr id="10" name="Rectangle 9"/>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6097252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00" y="270000"/>
            <a:ext cx="8496002" cy="600257"/>
          </a:xfrm>
        </p:spPr>
        <p:txBody>
          <a:bodyPr lIns="0" tIns="0" rIns="0" bIns="0" anchor="t" anchorCtr="0">
            <a:noAutofit/>
          </a:bodyPr>
          <a:lstStyle>
            <a:lvl1pPr>
              <a:defRPr sz="3400" spc="-10" baseline="0">
                <a:solidFill>
                  <a:srgbClr val="5DB2D9"/>
                </a:solidFill>
              </a:defRPr>
            </a:lvl1pPr>
          </a:lstStyle>
          <a:p>
            <a:r>
              <a:rPr lang="en-US"/>
              <a:t>Click to edit Master title style</a:t>
            </a:r>
            <a:endParaRPr lang="en-US" dirty="0"/>
          </a:p>
        </p:txBody>
      </p:sp>
      <p:sp>
        <p:nvSpPr>
          <p:cNvPr id="3" name="Content Placeholder 2"/>
          <p:cNvSpPr>
            <a:spLocks noGrp="1"/>
          </p:cNvSpPr>
          <p:nvPr>
            <p:ph idx="1"/>
          </p:nvPr>
        </p:nvSpPr>
        <p:spPr>
          <a:xfrm>
            <a:off x="216000" y="1087200"/>
            <a:ext cx="8280000" cy="4867200"/>
          </a:xfrm>
        </p:spPr>
        <p:txBody>
          <a:bodyPr lIns="0" tIns="0" rIns="0" bIns="0"/>
          <a:lstStyle>
            <a:lvl1pPr marL="180975" indent="-180975">
              <a:tabLst/>
              <a:defRPr sz="2000" b="1" i="0" baseline="0">
                <a:solidFill>
                  <a:srgbClr val="002B58"/>
                </a:solidFill>
              </a:defRPr>
            </a:lvl1pPr>
            <a:lvl2pPr marL="357188" indent="-176213">
              <a:buFont typeface="Arial" charset="0"/>
              <a:buChar char="•"/>
              <a:tabLst/>
              <a:defRPr sz="1600" baseline="0">
                <a:solidFill>
                  <a:srgbClr val="002B58"/>
                </a:solidFill>
              </a:defRPr>
            </a:lvl2pPr>
            <a:lvl3pPr marL="533400" indent="-176213">
              <a:buFont typeface=".AppleSystemUIFont" charset="-120"/>
              <a:buChar char="-"/>
              <a:tabLst/>
              <a:defRPr sz="1600" baseline="0">
                <a:solidFill>
                  <a:srgbClr val="002B58"/>
                </a:solidFill>
              </a:defRPr>
            </a:lvl3pPr>
            <a:lvl4pPr marL="715963" indent="-182563">
              <a:tabLst/>
              <a:defRPr sz="1400">
                <a:solidFill>
                  <a:srgbClr val="002B58"/>
                </a:solidFill>
              </a:defRPr>
            </a:lvl4pPr>
            <a:lvl5pPr marL="892175" indent="-176213">
              <a:buFont typeface=".AppleSystemUIFont" charset="-120"/>
              <a:buChar char="-"/>
              <a:tabLst/>
              <a:defRPr sz="140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7617898" y="6278400"/>
            <a:ext cx="1310102" cy="579600"/>
          </a:xfrm>
        </p:spPr>
        <p:txBody>
          <a:bodyPr lIns="0" tIns="0" rIns="0" bIns="0"/>
          <a:lstStyle>
            <a:lvl1pPr algn="r">
              <a:defRPr sz="1000" b="0" i="0">
                <a:solidFill>
                  <a:srgbClr val="7E90A6"/>
                </a:solidFill>
                <a:latin typeface="Arial" charset="0"/>
                <a:ea typeface="Arial" charset="0"/>
                <a:cs typeface="Arial" charset="0"/>
              </a:defRPr>
            </a:lvl1pPr>
          </a:lstStyle>
          <a:p>
            <a:r>
              <a:rPr lang="en-US" dirty="0"/>
              <a:t>www.errigal.com</a:t>
            </a:r>
          </a:p>
        </p:txBody>
      </p:sp>
      <p:sp>
        <p:nvSpPr>
          <p:cNvPr id="9" name="Slide Number Placeholder 5"/>
          <p:cNvSpPr>
            <a:spLocks noGrp="1"/>
          </p:cNvSpPr>
          <p:nvPr>
            <p:ph type="sldNum" sz="quarter" idx="12"/>
          </p:nvPr>
        </p:nvSpPr>
        <p:spPr>
          <a:xfrm>
            <a:off x="4212000" y="6278400"/>
            <a:ext cx="720000" cy="579600"/>
          </a:xfrm>
        </p:spPr>
        <p:txBody>
          <a:bodyPr lIns="0" tIns="0" rIns="0" bIns="0"/>
          <a:lstStyle>
            <a:lvl1pPr algn="ctr">
              <a:defRPr sz="1000" b="1" i="0">
                <a:solidFill>
                  <a:srgbClr val="CEE3EA"/>
                </a:solidFill>
                <a:latin typeface="Arial" charset="0"/>
                <a:ea typeface="Arial" charset="0"/>
                <a:cs typeface="Arial" charset="0"/>
              </a:defRPr>
            </a:lvl1pPr>
          </a:lstStyle>
          <a:p>
            <a:fld id="{BCF0A5FB-4A94-2347-8F82-821DF9E8D446}" type="slidenum">
              <a:rPr lang="en-US" smtClean="0"/>
              <a:pPr/>
              <a:t>‹#›</a:t>
            </a:fld>
            <a:r>
              <a:rPr lang="en-US" dirty="0"/>
              <a:t> </a:t>
            </a:r>
          </a:p>
        </p:txBody>
      </p:sp>
      <p:sp>
        <p:nvSpPr>
          <p:cNvPr id="10" name="Rectangle 9"/>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78591485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D31B5-FE26-3648-B4FB-EBB266C96897}" type="datetime2">
              <a:rPr lang="en-IE" smtClean="0"/>
              <a:t>Wednesday, 05 April 2017</a:t>
            </a:fld>
            <a:endParaRPr lang="en-US" dirty="0"/>
          </a:p>
        </p:txBody>
      </p:sp>
      <p:sp>
        <p:nvSpPr>
          <p:cNvPr id="5" name="Footer Placeholder 4"/>
          <p:cNvSpPr>
            <a:spLocks noGrp="1"/>
          </p:cNvSpPr>
          <p:nvPr>
            <p:ph type="ftr" sz="quarter" idx="11"/>
          </p:nvPr>
        </p:nvSpPr>
        <p:spPr/>
        <p:txBody>
          <a:bodyPr/>
          <a:lstStyle/>
          <a:p>
            <a:r>
              <a:rPr lang="en-US" dirty="0"/>
              <a:t>www.errigal.com</a:t>
            </a:r>
          </a:p>
        </p:txBody>
      </p:sp>
      <p:sp>
        <p:nvSpPr>
          <p:cNvPr id="6" name="Slide Number Placeholder 5"/>
          <p:cNvSpPr>
            <a:spLocks noGrp="1"/>
          </p:cNvSpPr>
          <p:nvPr>
            <p:ph type="sldNum" sz="quarter" idx="12"/>
          </p:nvPr>
        </p:nvSpPr>
        <p:spPr/>
        <p:txBody>
          <a:bodyPr/>
          <a:lstStyle/>
          <a:p>
            <a:fld id="{BCF0A5FB-4A94-2347-8F82-821DF9E8D446}" type="slidenum">
              <a:rPr lang="en-US" smtClean="0"/>
              <a:t>‹#›</a:t>
            </a:fld>
            <a:endParaRPr lang="en-US" dirty="0"/>
          </a:p>
        </p:txBody>
      </p:sp>
    </p:spTree>
    <p:extLst>
      <p:ext uri="{BB962C8B-B14F-4D97-AF65-F5344CB8AC3E}">
        <p14:creationId xmlns:p14="http://schemas.microsoft.com/office/powerpoint/2010/main" val="200776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p:cNvSpPr>
          <p:nvPr userDrawn="1"/>
        </p:nvSpPr>
        <p:spPr>
          <a:xfrm>
            <a:off x="216000" y="870257"/>
            <a:ext cx="8712000" cy="5298823"/>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11"/>
          </p:nvPr>
        </p:nvSpPr>
        <p:spPr>
          <a:xfrm>
            <a:off x="7617898" y="6278400"/>
            <a:ext cx="1310102" cy="579600"/>
          </a:xfrm>
        </p:spPr>
        <p:txBody>
          <a:bodyPr lIns="0" tIns="0" rIns="0" bIns="0"/>
          <a:lstStyle>
            <a:lvl1pPr algn="r">
              <a:defRPr sz="1000" b="0" i="0">
                <a:solidFill>
                  <a:srgbClr val="7E90A6"/>
                </a:solidFill>
                <a:latin typeface="Arial" charset="0"/>
                <a:ea typeface="Arial" charset="0"/>
                <a:cs typeface="Arial" charset="0"/>
              </a:defRPr>
            </a:lvl1pPr>
          </a:lstStyle>
          <a:p>
            <a:r>
              <a:rPr lang="en-US" dirty="0"/>
              <a:t>www.errigal.com</a:t>
            </a:r>
          </a:p>
        </p:txBody>
      </p:sp>
      <p:sp>
        <p:nvSpPr>
          <p:cNvPr id="10" name="Slide Number Placeholder 5"/>
          <p:cNvSpPr>
            <a:spLocks noGrp="1"/>
          </p:cNvSpPr>
          <p:nvPr>
            <p:ph type="sldNum" sz="quarter" idx="12"/>
          </p:nvPr>
        </p:nvSpPr>
        <p:spPr>
          <a:xfrm>
            <a:off x="4212000" y="6278400"/>
            <a:ext cx="720000" cy="579600"/>
          </a:xfrm>
        </p:spPr>
        <p:txBody>
          <a:bodyPr lIns="0" tIns="0" rIns="0" bIns="0"/>
          <a:lstStyle>
            <a:lvl1pPr algn="ctr">
              <a:defRPr sz="1000" b="1" i="0">
                <a:solidFill>
                  <a:srgbClr val="CEE3EA"/>
                </a:solidFill>
                <a:latin typeface="Arial" charset="0"/>
                <a:ea typeface="Arial" charset="0"/>
                <a:cs typeface="Arial" charset="0"/>
              </a:defRPr>
            </a:lvl1pPr>
          </a:lstStyle>
          <a:p>
            <a:fld id="{BCF0A5FB-4A94-2347-8F82-821DF9E8D446}" type="slidenum">
              <a:rPr lang="en-US" smtClean="0"/>
              <a:pPr/>
              <a:t>‹#›</a:t>
            </a:fld>
            <a:r>
              <a:rPr lang="en-US" dirty="0"/>
              <a:t> </a:t>
            </a:r>
          </a:p>
        </p:txBody>
      </p:sp>
      <p:sp>
        <p:nvSpPr>
          <p:cNvPr id="11" name="Rectangle 10"/>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
        <p:nvSpPr>
          <p:cNvPr id="2" name="Title 1"/>
          <p:cNvSpPr>
            <a:spLocks noGrp="1"/>
          </p:cNvSpPr>
          <p:nvPr>
            <p:ph type="title"/>
          </p:nvPr>
        </p:nvSpPr>
        <p:spPr>
          <a:xfrm>
            <a:off x="432000" y="270000"/>
            <a:ext cx="8280000" cy="601200"/>
          </a:xfrm>
        </p:spPr>
        <p:txBody>
          <a:bodyPr lIns="0" tIns="0" rIns="0" bIns="0" anchor="t" anchorCtr="0">
            <a:normAutofit/>
          </a:bodyPr>
          <a:lstStyle>
            <a:lvl1pPr>
              <a:defRPr sz="3400" spc="-10" baseline="0">
                <a:solidFill>
                  <a:srgbClr val="5DB2D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2000" y="1087200"/>
            <a:ext cx="3886200" cy="4867200"/>
          </a:xfrm>
        </p:spPr>
        <p:txBody>
          <a:bodyPr lIns="0" tIns="0" rIns="0" bIns="0"/>
          <a:lstStyle>
            <a:lvl1pPr marL="179388" indent="-179388">
              <a:buFont typeface="Arial" charset="0"/>
              <a:buChar char="•"/>
              <a:tabLst/>
              <a:defRPr sz="2000" b="1" i="0" baseline="0">
                <a:solidFill>
                  <a:srgbClr val="002B58"/>
                </a:solidFill>
              </a:defRPr>
            </a:lvl1pPr>
            <a:lvl2pPr marL="360363" indent="-180975">
              <a:tabLst/>
              <a:defRPr sz="1600" baseline="0">
                <a:solidFill>
                  <a:srgbClr val="002B58"/>
                </a:solidFill>
              </a:defRPr>
            </a:lvl2pPr>
            <a:lvl3pPr marL="539750" indent="-179388">
              <a:buFont typeface=".AppleSystemUIFont" charset="-120"/>
              <a:buChar char="-"/>
              <a:tabLst/>
              <a:defRPr sz="1600" baseline="0">
                <a:solidFill>
                  <a:srgbClr val="002B58"/>
                </a:solidFill>
              </a:defRPr>
            </a:lvl3pPr>
            <a:lvl4pPr marL="712788" indent="-173038">
              <a:tabLst/>
              <a:defRPr sz="1400" baseline="0">
                <a:solidFill>
                  <a:srgbClr val="002B58"/>
                </a:solidFill>
              </a:defRPr>
            </a:lvl4pPr>
            <a:lvl5pPr marL="892175" indent="-179388">
              <a:buFont typeface=".AppleSystemUIFont" charset="-120"/>
              <a:buChar char="-"/>
              <a:tabLst/>
              <a:defRPr sz="1400" baseline="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3"/>
          </p:nvPr>
        </p:nvSpPr>
        <p:spPr>
          <a:xfrm>
            <a:off x="4820400" y="1087200"/>
            <a:ext cx="3886200" cy="4867200"/>
          </a:xfrm>
        </p:spPr>
        <p:txBody>
          <a:bodyPr lIns="0" tIns="0" rIns="0" bIns="0"/>
          <a:lstStyle>
            <a:lvl1pPr marL="179388" indent="-179388">
              <a:buFont typeface="Arial" charset="0"/>
              <a:buChar char="•"/>
              <a:tabLst/>
              <a:defRPr sz="2000" b="1" i="0" baseline="0">
                <a:solidFill>
                  <a:srgbClr val="002B58"/>
                </a:solidFill>
              </a:defRPr>
            </a:lvl1pPr>
            <a:lvl2pPr marL="360363" indent="-180975">
              <a:tabLst/>
              <a:defRPr sz="1600" baseline="0">
                <a:solidFill>
                  <a:srgbClr val="002B58"/>
                </a:solidFill>
              </a:defRPr>
            </a:lvl2pPr>
            <a:lvl3pPr marL="539750" indent="-179388">
              <a:buFont typeface=".AppleSystemUIFont" charset="-120"/>
              <a:buChar char="-"/>
              <a:tabLst/>
              <a:defRPr sz="1600" baseline="0">
                <a:solidFill>
                  <a:srgbClr val="002B58"/>
                </a:solidFill>
              </a:defRPr>
            </a:lvl3pPr>
            <a:lvl4pPr marL="712788" indent="-173038">
              <a:tabLst/>
              <a:defRPr sz="1400" baseline="0">
                <a:solidFill>
                  <a:srgbClr val="002B58"/>
                </a:solidFill>
              </a:defRPr>
            </a:lvl4pPr>
            <a:lvl5pPr marL="892175" indent="-179388">
              <a:buFont typeface=".AppleSystemUIFont" charset="-120"/>
              <a:buChar char="-"/>
              <a:tabLst/>
              <a:defRPr sz="1400" baseline="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22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a:spLocks/>
          </p:cNvSpPr>
          <p:nvPr userDrawn="1"/>
        </p:nvSpPr>
        <p:spPr>
          <a:xfrm>
            <a:off x="216000" y="870257"/>
            <a:ext cx="8712000" cy="5298823"/>
          </a:xfrm>
          <a:prstGeom prst="rect">
            <a:avLst/>
          </a:prstGeom>
          <a:gradFill flip="none" rotWithShape="1">
            <a:gsLst>
              <a:gs pos="30000">
                <a:srgbClr val="CEE3EA"/>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12"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13" name="Rectangle 12"/>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
        <p:nvSpPr>
          <p:cNvPr id="2" name="Title 1"/>
          <p:cNvSpPr>
            <a:spLocks noGrp="1"/>
          </p:cNvSpPr>
          <p:nvPr>
            <p:ph type="title"/>
          </p:nvPr>
        </p:nvSpPr>
        <p:spPr>
          <a:xfrm>
            <a:off x="432000" y="270000"/>
            <a:ext cx="8280000" cy="601200"/>
          </a:xfrm>
        </p:spPr>
        <p:txBody>
          <a:bodyPr lIns="0" tIns="0" rIns="0" bIns="0" anchor="t" anchorCtr="0">
            <a:normAutofit/>
          </a:bodyPr>
          <a:lstStyle>
            <a:lvl1pPr>
              <a:defRPr sz="3400" spc="-10" baseline="0">
                <a:solidFill>
                  <a:srgbClr val="5DB2D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2000" y="1087200"/>
            <a:ext cx="3888000" cy="823912"/>
          </a:xfrm>
        </p:spPr>
        <p:txBody>
          <a:bodyPr lIns="0" tIns="0" rIns="0" bIns="0" anchor="t" anchorCtr="0"/>
          <a:lstStyle>
            <a:lvl1pPr marL="0" indent="0">
              <a:buNone/>
              <a:defRPr sz="2400" b="1">
                <a:solidFill>
                  <a:srgbClr val="002B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2000" y="1907092"/>
            <a:ext cx="3888000" cy="4046400"/>
          </a:xfrm>
        </p:spPr>
        <p:txBody>
          <a:bodyPr lIns="0" tIns="0" rIns="0" bIns="0"/>
          <a:lstStyle>
            <a:lvl1pPr marL="179388" indent="-179388">
              <a:tabLst/>
              <a:defRPr sz="2000" baseline="0">
                <a:solidFill>
                  <a:srgbClr val="002B58"/>
                </a:solidFill>
              </a:defRPr>
            </a:lvl1pPr>
            <a:lvl2pPr marL="360363" indent="-180975">
              <a:tabLst/>
              <a:defRPr sz="1800" baseline="0">
                <a:solidFill>
                  <a:srgbClr val="002B58"/>
                </a:solidFill>
              </a:defRPr>
            </a:lvl2pPr>
            <a:lvl3pPr marL="539750" indent="-179388">
              <a:buFont typeface=".AppleSystemUIFont" charset="-120"/>
              <a:buChar char="-"/>
              <a:tabLst/>
              <a:defRPr sz="1800" baseline="0">
                <a:solidFill>
                  <a:srgbClr val="002B58"/>
                </a:solidFill>
              </a:defRPr>
            </a:lvl3pPr>
            <a:lvl4pPr marL="712788" indent="-173038">
              <a:tabLst/>
              <a:defRPr sz="1600" baseline="0">
                <a:solidFill>
                  <a:srgbClr val="002B58"/>
                </a:solidFill>
              </a:defRPr>
            </a:lvl4pPr>
            <a:lvl5pPr marL="892175" indent="-179388">
              <a:buFont typeface=".AppleSystemUIFont" charset="-120"/>
              <a:buChar char="-"/>
              <a:tabLst/>
              <a:defRPr sz="1600" baseline="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0"/>
          </p:nvPr>
        </p:nvSpPr>
        <p:spPr>
          <a:xfrm>
            <a:off x="4820400" y="1091319"/>
            <a:ext cx="3888000" cy="823912"/>
          </a:xfrm>
        </p:spPr>
        <p:txBody>
          <a:bodyPr lIns="0" tIns="0" rIns="0" bIns="0" anchor="t" anchorCtr="0"/>
          <a:lstStyle>
            <a:lvl1pPr marL="0" indent="0">
              <a:buNone/>
              <a:defRPr sz="2400" b="1">
                <a:solidFill>
                  <a:srgbClr val="002B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p:cNvSpPr>
            <a:spLocks noGrp="1"/>
          </p:cNvSpPr>
          <p:nvPr>
            <p:ph sz="half" idx="11"/>
          </p:nvPr>
        </p:nvSpPr>
        <p:spPr>
          <a:xfrm>
            <a:off x="4820400" y="1908000"/>
            <a:ext cx="3888000" cy="4046400"/>
          </a:xfrm>
        </p:spPr>
        <p:txBody>
          <a:bodyPr lIns="0" tIns="0" rIns="0" bIns="0"/>
          <a:lstStyle>
            <a:lvl1pPr marL="179388" indent="-179388">
              <a:tabLst/>
              <a:defRPr sz="2000" baseline="0">
                <a:solidFill>
                  <a:srgbClr val="002B58"/>
                </a:solidFill>
              </a:defRPr>
            </a:lvl1pPr>
            <a:lvl2pPr marL="360363" indent="-180975">
              <a:tabLst/>
              <a:defRPr sz="1800" baseline="0">
                <a:solidFill>
                  <a:srgbClr val="002B58"/>
                </a:solidFill>
              </a:defRPr>
            </a:lvl2pPr>
            <a:lvl3pPr marL="539750" indent="-179388">
              <a:buFont typeface=".AppleSystemUIFont" charset="-120"/>
              <a:buChar char="-"/>
              <a:tabLst/>
              <a:defRPr sz="1800" baseline="0">
                <a:solidFill>
                  <a:srgbClr val="002B58"/>
                </a:solidFill>
              </a:defRPr>
            </a:lvl3pPr>
            <a:lvl4pPr marL="712788" indent="-173038">
              <a:tabLst/>
              <a:defRPr sz="1600" baseline="0">
                <a:solidFill>
                  <a:srgbClr val="002B58"/>
                </a:solidFill>
              </a:defRPr>
            </a:lvl4pPr>
            <a:lvl5pPr marL="892175" indent="-179388">
              <a:buFont typeface=".AppleSystemUIFont" charset="-120"/>
              <a:buChar char="-"/>
              <a:tabLst/>
              <a:defRPr sz="1600" baseline="0">
                <a:solidFill>
                  <a:srgbClr val="002B5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62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2000" y="216000"/>
            <a:ext cx="7886700" cy="1325563"/>
          </a:xfrm>
        </p:spPr>
        <p:txBody>
          <a:bodyPr lIns="0" tIns="0" rIns="0" bIns="0" anchor="t" anchorCtr="0">
            <a:normAutofit/>
          </a:bodyPr>
          <a:lstStyle>
            <a:lvl1pPr>
              <a:defRPr sz="3400" spc="-10" baseline="0">
                <a:solidFill>
                  <a:srgbClr val="5DB2D9"/>
                </a:solidFill>
              </a:defRPr>
            </a:lvl1pPr>
          </a:lstStyle>
          <a:p>
            <a:r>
              <a:rPr lang="en-US"/>
              <a:t>Click to edit Master title style</a:t>
            </a:r>
            <a:endParaRPr lang="en-US" dirty="0"/>
          </a:p>
        </p:txBody>
      </p:sp>
      <p:sp>
        <p:nvSpPr>
          <p:cNvPr id="6"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7"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8" name="Rectangle 7"/>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92826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7617898" y="6278400"/>
            <a:ext cx="1310102" cy="579600"/>
          </a:xfrm>
          <a:prstGeom prst="rect">
            <a:avLst/>
          </a:prstGeom>
        </p:spPr>
        <p:txBody>
          <a:bodyPr vert="horz" lIns="0" tIns="0" rIns="0" bIns="0" rtlCol="0" anchor="ctr"/>
          <a:lstStyle>
            <a:defPPr>
              <a:defRPr lang="en-US"/>
            </a:defPPr>
            <a:lvl1pPr marL="0" algn="r" defTabSz="914400" rtl="0" eaLnBrk="1" latinLnBrk="0" hangingPunct="1">
              <a:defRPr sz="1000" b="0" i="0" kern="1200">
                <a:solidFill>
                  <a:srgbClr val="7E90A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www.errigal.com</a:t>
            </a:r>
          </a:p>
        </p:txBody>
      </p:sp>
      <p:sp>
        <p:nvSpPr>
          <p:cNvPr id="6" name="Slide Number Placeholder 5"/>
          <p:cNvSpPr txBox="1">
            <a:spLocks/>
          </p:cNvSpPr>
          <p:nvPr userDrawn="1"/>
        </p:nvSpPr>
        <p:spPr>
          <a:xfrm>
            <a:off x="4212000" y="6278400"/>
            <a:ext cx="720000" cy="579600"/>
          </a:xfrm>
          <a:prstGeom prst="rect">
            <a:avLst/>
          </a:prstGeom>
        </p:spPr>
        <p:txBody>
          <a:bodyPr vert="horz" lIns="0" tIns="0" rIns="0" bIns="0" rtlCol="0" anchor="ctr"/>
          <a:lstStyle>
            <a:defPPr>
              <a:defRPr lang="en-US"/>
            </a:defPPr>
            <a:lvl1pPr marL="0" algn="ctr" defTabSz="914400" rtl="0" eaLnBrk="1" latinLnBrk="0" hangingPunct="1">
              <a:defRPr sz="1000" b="1" i="0" kern="1200">
                <a:solidFill>
                  <a:srgbClr val="CEE3E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F0A5FB-4A94-2347-8F82-821DF9E8D446}" type="slidenum">
              <a:rPr lang="en-US" smtClean="0"/>
              <a:pPr/>
              <a:t>‹#›</a:t>
            </a:fld>
            <a:r>
              <a:rPr lang="en-US" dirty="0"/>
              <a:t> </a:t>
            </a:r>
          </a:p>
        </p:txBody>
      </p:sp>
      <p:sp>
        <p:nvSpPr>
          <p:cNvPr id="7" name="Rectangle 6"/>
          <p:cNvSpPr/>
          <p:nvPr userDrawn="1"/>
        </p:nvSpPr>
        <p:spPr>
          <a:xfrm>
            <a:off x="216000" y="6169080"/>
            <a:ext cx="8712000" cy="45719"/>
          </a:xfrm>
          <a:prstGeom prst="rect">
            <a:avLst/>
          </a:prstGeom>
          <a:solidFill>
            <a:srgbClr val="00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6426000"/>
            <a:ext cx="1532890" cy="215900"/>
          </a:xfrm>
          <a:prstGeom prst="rect">
            <a:avLst/>
          </a:prstGeom>
        </p:spPr>
      </p:pic>
    </p:spTree>
    <p:extLst>
      <p:ext uri="{BB962C8B-B14F-4D97-AF65-F5344CB8AC3E}">
        <p14:creationId xmlns:p14="http://schemas.microsoft.com/office/powerpoint/2010/main" val="205602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BAE05-81BC-234E-8CBD-3FE595A1FFDD}" type="datetime2">
              <a:rPr lang="en-IE" smtClean="0"/>
              <a:t>Wednesday, 05 April 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www.errigal.com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0A5FB-4A94-2347-8F82-821DF9E8D446}" type="slidenum">
              <a:rPr lang="en-US" smtClean="0"/>
              <a:t>‹#›</a:t>
            </a:fld>
            <a:endParaRPr lang="en-US" dirty="0"/>
          </a:p>
        </p:txBody>
      </p:sp>
    </p:spTree>
    <p:extLst>
      <p:ext uri="{BB962C8B-B14F-4D97-AF65-F5344CB8AC3E}">
        <p14:creationId xmlns:p14="http://schemas.microsoft.com/office/powerpoint/2010/main" val="10391301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support@errigal.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134" y="1027613"/>
            <a:ext cx="8656320" cy="4519915"/>
          </a:xfrm>
          <a:prstGeom prst="rect">
            <a:avLst/>
          </a:prstGeom>
        </p:spPr>
      </p:pic>
      <p:pic>
        <p:nvPicPr>
          <p:cNvPr id="3" name="Picture 2"/>
          <p:cNvPicPr>
            <a:picLocks noChangeAspect="1"/>
          </p:cNvPicPr>
          <p:nvPr/>
        </p:nvPicPr>
        <p:blipFill>
          <a:blip r:embed="rId3"/>
          <a:stretch>
            <a:fillRect/>
          </a:stretch>
        </p:blipFill>
        <p:spPr>
          <a:xfrm>
            <a:off x="191589" y="288577"/>
            <a:ext cx="2467319" cy="428685"/>
          </a:xfrm>
          <a:prstGeom prst="rect">
            <a:avLst/>
          </a:prstGeom>
        </p:spPr>
      </p:pic>
      <p:sp>
        <p:nvSpPr>
          <p:cNvPr id="4" name="Date Placeholder 1"/>
          <p:cNvSpPr txBox="1">
            <a:spLocks/>
          </p:cNvSpPr>
          <p:nvPr/>
        </p:nvSpPr>
        <p:spPr>
          <a:xfrm>
            <a:off x="182880" y="5717053"/>
            <a:ext cx="1601726" cy="3324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1100" dirty="0">
                <a:solidFill>
                  <a:srgbClr val="7E90A6"/>
                </a:solidFill>
              </a:rPr>
              <a:t>April 2017</a:t>
            </a:r>
            <a:endParaRPr lang="en-US" sz="1100" dirty="0">
              <a:solidFill>
                <a:srgbClr val="7E90A6"/>
              </a:solidFill>
            </a:endParaRPr>
          </a:p>
        </p:txBody>
      </p:sp>
      <p:sp>
        <p:nvSpPr>
          <p:cNvPr id="6" name="TextBox 5"/>
          <p:cNvSpPr txBox="1"/>
          <p:nvPr/>
        </p:nvSpPr>
        <p:spPr>
          <a:xfrm>
            <a:off x="444137" y="1288868"/>
            <a:ext cx="8194765" cy="615553"/>
          </a:xfrm>
          <a:prstGeom prst="rect">
            <a:avLst/>
          </a:prstGeom>
          <a:noFill/>
        </p:spPr>
        <p:txBody>
          <a:bodyPr wrap="square" rtlCol="0">
            <a:spAutoFit/>
          </a:bodyPr>
          <a:lstStyle/>
          <a:p>
            <a:r>
              <a:rPr lang="en-IE" sz="3400" dirty="0">
                <a:solidFill>
                  <a:schemeClr val="bg1"/>
                </a:solidFill>
              </a:rPr>
              <a:t>Support Process Update</a:t>
            </a:r>
          </a:p>
        </p:txBody>
      </p:sp>
    </p:spTree>
    <p:extLst>
      <p:ext uri="{BB962C8B-B14F-4D97-AF65-F5344CB8AC3E}">
        <p14:creationId xmlns:p14="http://schemas.microsoft.com/office/powerpoint/2010/main" val="32520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10</a:t>
            </a:fld>
            <a:r>
              <a:rPr lang="en-US" dirty="0"/>
              <a:t> </a:t>
            </a:r>
          </a:p>
        </p:txBody>
      </p:sp>
      <p:sp>
        <p:nvSpPr>
          <p:cNvPr id="4" name="Title 3"/>
          <p:cNvSpPr>
            <a:spLocks noGrp="1"/>
          </p:cNvSpPr>
          <p:nvPr>
            <p:ph type="title"/>
          </p:nvPr>
        </p:nvSpPr>
        <p:spPr/>
        <p:txBody>
          <a:bodyPr/>
          <a:lstStyle/>
          <a:p>
            <a:r>
              <a:rPr lang="en-US" dirty="0"/>
              <a:t>Updating tickets</a:t>
            </a:r>
          </a:p>
        </p:txBody>
      </p:sp>
      <p:sp>
        <p:nvSpPr>
          <p:cNvPr id="5" name="Content Placeholder 4"/>
          <p:cNvSpPr>
            <a:spLocks noGrp="1"/>
          </p:cNvSpPr>
          <p:nvPr>
            <p:ph sz="half" idx="1"/>
          </p:nvPr>
        </p:nvSpPr>
        <p:spPr>
          <a:xfrm>
            <a:off x="432000" y="1087200"/>
            <a:ext cx="8280000" cy="4867200"/>
          </a:xfrm>
        </p:spPr>
        <p:txBody>
          <a:bodyPr>
            <a:normAutofit lnSpcReduction="10000"/>
          </a:bodyPr>
          <a:lstStyle/>
          <a:p>
            <a:r>
              <a:rPr lang="en-IE" dirty="0"/>
              <a:t>Responsibility to update your tickets to ensure in correct state and have a clear comment.</a:t>
            </a:r>
          </a:p>
          <a:p>
            <a:r>
              <a:rPr lang="en-IE" dirty="0"/>
              <a:t>Important for billing and to ensure work completed thoroughly.</a:t>
            </a:r>
          </a:p>
          <a:p>
            <a:r>
              <a:rPr lang="en-IE" dirty="0"/>
              <a:t>Carrying out watchdog investigation for example:</a:t>
            </a:r>
          </a:p>
          <a:p>
            <a:pPr lvl="1"/>
            <a:r>
              <a:rPr lang="en-IE" dirty="0"/>
              <a:t>Where are outage scripts located</a:t>
            </a:r>
          </a:p>
          <a:p>
            <a:pPr lvl="1"/>
            <a:r>
              <a:rPr lang="en-IE" dirty="0"/>
              <a:t>Steps taken to resolve issue</a:t>
            </a:r>
          </a:p>
          <a:p>
            <a:pPr lvl="1"/>
            <a:r>
              <a:rPr lang="en-IE" dirty="0"/>
              <a:t>Any customer communication that occurred</a:t>
            </a:r>
          </a:p>
          <a:p>
            <a:pPr lvl="1"/>
            <a:r>
              <a:rPr lang="en-IE" dirty="0"/>
              <a:t>Root cause of issue</a:t>
            </a:r>
          </a:p>
          <a:p>
            <a:r>
              <a:rPr lang="en-IE" dirty="0"/>
              <a:t>If moving into awaiting response, why?</a:t>
            </a:r>
          </a:p>
          <a:p>
            <a:pPr lvl="1"/>
            <a:r>
              <a:rPr lang="en-IE" dirty="0"/>
              <a:t>Awaiting response from customer to move report to production</a:t>
            </a:r>
          </a:p>
          <a:p>
            <a:pPr lvl="1"/>
            <a:r>
              <a:rPr lang="en-IE" dirty="0"/>
              <a:t>Awaiting response from customer to provide data relating to x</a:t>
            </a:r>
          </a:p>
          <a:p>
            <a:pPr lvl="1"/>
            <a:r>
              <a:rPr lang="en-IE" dirty="0"/>
              <a:t>Awaiting ok to close from customer</a:t>
            </a:r>
          </a:p>
          <a:p>
            <a:r>
              <a:rPr lang="en-IE" dirty="0"/>
              <a:t>Closing tickets</a:t>
            </a:r>
          </a:p>
          <a:p>
            <a:pPr lvl="1"/>
            <a:r>
              <a:rPr lang="en-IE" dirty="0"/>
              <a:t>Move to closed state</a:t>
            </a:r>
          </a:p>
          <a:p>
            <a:pPr lvl="1"/>
            <a:r>
              <a:rPr lang="en-IE" dirty="0"/>
              <a:t>Fill in work summary details forms on both Jira &amp; Scotty pro tickets</a:t>
            </a:r>
          </a:p>
          <a:p>
            <a:pPr lvl="1"/>
            <a:r>
              <a:rPr lang="en-IE" dirty="0"/>
              <a:t>Ensure the estimated time / LOE on the ticket is accurate</a:t>
            </a:r>
          </a:p>
        </p:txBody>
      </p:sp>
    </p:spTree>
    <p:extLst>
      <p:ext uri="{BB962C8B-B14F-4D97-AF65-F5344CB8AC3E}">
        <p14:creationId xmlns:p14="http://schemas.microsoft.com/office/powerpoint/2010/main" val="94805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11</a:t>
            </a:fld>
            <a:r>
              <a:rPr lang="en-US" dirty="0"/>
              <a:t> </a:t>
            </a:r>
          </a:p>
        </p:txBody>
      </p:sp>
      <p:sp>
        <p:nvSpPr>
          <p:cNvPr id="4" name="Title 3"/>
          <p:cNvSpPr>
            <a:spLocks noGrp="1"/>
          </p:cNvSpPr>
          <p:nvPr>
            <p:ph type="title"/>
          </p:nvPr>
        </p:nvSpPr>
        <p:spPr/>
        <p:txBody>
          <a:bodyPr/>
          <a:lstStyle/>
          <a:p>
            <a:r>
              <a:rPr lang="en-US" dirty="0"/>
              <a:t>Out Of Office - OOO</a:t>
            </a:r>
          </a:p>
        </p:txBody>
      </p:sp>
      <p:sp>
        <p:nvSpPr>
          <p:cNvPr id="5" name="Content Placeholder 4"/>
          <p:cNvSpPr>
            <a:spLocks noGrp="1"/>
          </p:cNvSpPr>
          <p:nvPr>
            <p:ph sz="half" idx="1"/>
          </p:nvPr>
        </p:nvSpPr>
        <p:spPr>
          <a:xfrm>
            <a:off x="432000" y="1087200"/>
            <a:ext cx="8280000" cy="4867200"/>
          </a:xfrm>
        </p:spPr>
        <p:txBody>
          <a:bodyPr/>
          <a:lstStyle/>
          <a:p>
            <a:r>
              <a:rPr lang="en-IE" dirty="0"/>
              <a:t>If you are on annual leave – on site with customer etc. for any period of time (over 2 days) please ensure the following:</a:t>
            </a:r>
          </a:p>
          <a:p>
            <a:pPr lvl="1"/>
            <a:r>
              <a:rPr lang="en-IE" dirty="0"/>
              <a:t>A suitable handover has been had with a technical point of contact – Michelle or similar to discuss potential tickets to be reassigned.</a:t>
            </a:r>
          </a:p>
          <a:p>
            <a:pPr lvl="1"/>
            <a:r>
              <a:rPr lang="en-IE" dirty="0"/>
              <a:t>Ensure that you are not scheduled to be on either support or watchdog rota during that time.</a:t>
            </a:r>
          </a:p>
          <a:p>
            <a:pPr lvl="1"/>
            <a:r>
              <a:rPr lang="en-IE" dirty="0"/>
              <a:t>Ensure you are not leaving work half-completed when it should be complete.</a:t>
            </a:r>
          </a:p>
          <a:p>
            <a:pPr lvl="1"/>
            <a:r>
              <a:rPr lang="en-IE" dirty="0"/>
              <a:t>A handover email must be sent to </a:t>
            </a:r>
            <a:r>
              <a:rPr lang="en-IE" dirty="0">
                <a:hlinkClick r:id="rId2"/>
              </a:rPr>
              <a:t>support@errigal.com</a:t>
            </a:r>
            <a:r>
              <a:rPr lang="en-IE" dirty="0"/>
              <a:t> detailing your support work in case anything needs to be actioned while away.</a:t>
            </a:r>
          </a:p>
          <a:p>
            <a:pPr lvl="1"/>
            <a:r>
              <a:rPr lang="en-IE" dirty="0"/>
              <a:t>OOO email responder should be turned on if necessary.</a:t>
            </a:r>
          </a:p>
        </p:txBody>
      </p:sp>
      <p:pic>
        <p:nvPicPr>
          <p:cNvPr id="7" name="Picture 6"/>
          <p:cNvPicPr>
            <a:picLocks noChangeAspect="1"/>
          </p:cNvPicPr>
          <p:nvPr/>
        </p:nvPicPr>
        <p:blipFill>
          <a:blip r:embed="rId3"/>
          <a:stretch>
            <a:fillRect/>
          </a:stretch>
        </p:blipFill>
        <p:spPr>
          <a:xfrm>
            <a:off x="5799909" y="3816038"/>
            <a:ext cx="3010988" cy="2218094"/>
          </a:xfrm>
          <a:prstGeom prst="rect">
            <a:avLst/>
          </a:prstGeom>
        </p:spPr>
      </p:pic>
    </p:spTree>
    <p:extLst>
      <p:ext uri="{BB962C8B-B14F-4D97-AF65-F5344CB8AC3E}">
        <p14:creationId xmlns:p14="http://schemas.microsoft.com/office/powerpoint/2010/main" val="34119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12</a:t>
            </a:fld>
            <a:r>
              <a:rPr lang="en-US" dirty="0"/>
              <a:t> </a:t>
            </a:r>
          </a:p>
        </p:txBody>
      </p:sp>
      <p:sp>
        <p:nvSpPr>
          <p:cNvPr id="4" name="Title 3"/>
          <p:cNvSpPr>
            <a:spLocks noGrp="1"/>
          </p:cNvSpPr>
          <p:nvPr>
            <p:ph type="title"/>
          </p:nvPr>
        </p:nvSpPr>
        <p:spPr/>
        <p:txBody>
          <a:bodyPr/>
          <a:lstStyle/>
          <a:p>
            <a:r>
              <a:rPr lang="en-US" dirty="0"/>
              <a:t>Harvest</a:t>
            </a:r>
          </a:p>
        </p:txBody>
      </p:sp>
      <p:sp>
        <p:nvSpPr>
          <p:cNvPr id="5" name="Content Placeholder 4"/>
          <p:cNvSpPr>
            <a:spLocks noGrp="1"/>
          </p:cNvSpPr>
          <p:nvPr>
            <p:ph sz="half" idx="1"/>
          </p:nvPr>
        </p:nvSpPr>
        <p:spPr>
          <a:xfrm>
            <a:off x="432000" y="1087200"/>
            <a:ext cx="8280000" cy="4867200"/>
          </a:xfrm>
        </p:spPr>
        <p:txBody>
          <a:bodyPr/>
          <a:lstStyle/>
          <a:p>
            <a:r>
              <a:rPr lang="en-US" dirty="0"/>
              <a:t>Example Harvest Entries:</a:t>
            </a:r>
          </a:p>
          <a:p>
            <a:pPr lvl="1"/>
            <a:r>
              <a:rPr lang="en-IE" b="1" dirty="0">
                <a:solidFill>
                  <a:srgbClr val="00B050"/>
                </a:solidFill>
              </a:rPr>
              <a:t>EMS &gt; User Guides &amp; Documentation &gt;</a:t>
            </a:r>
            <a:r>
              <a:rPr lang="en-IE" dirty="0">
                <a:solidFill>
                  <a:srgbClr val="00B050"/>
                </a:solidFill>
              </a:rPr>
              <a:t> IDMS-1175 - EMS User Guide - Modifying some screenshots for this user guide and adding some content to the user guide based on feedback from Sophie yesterday</a:t>
            </a:r>
          </a:p>
          <a:p>
            <a:pPr lvl="1"/>
            <a:r>
              <a:rPr lang="en-IE" b="1" dirty="0" err="1">
                <a:solidFill>
                  <a:srgbClr val="FF0000"/>
                </a:solidFill>
              </a:rPr>
              <a:t>Extenet</a:t>
            </a:r>
            <a:r>
              <a:rPr lang="en-IE" b="1" dirty="0">
                <a:solidFill>
                  <a:srgbClr val="FF0000"/>
                </a:solidFill>
              </a:rPr>
              <a:t> Support &gt; Support Email </a:t>
            </a:r>
            <a:r>
              <a:rPr lang="en-IE" b="1" dirty="0" err="1">
                <a:solidFill>
                  <a:srgbClr val="FF0000"/>
                </a:solidFill>
              </a:rPr>
              <a:t>Mgt</a:t>
            </a:r>
            <a:r>
              <a:rPr lang="en-IE" b="1" dirty="0">
                <a:solidFill>
                  <a:srgbClr val="FF0000"/>
                </a:solidFill>
              </a:rPr>
              <a:t> &gt; </a:t>
            </a:r>
            <a:r>
              <a:rPr lang="en-IE" dirty="0">
                <a:solidFill>
                  <a:srgbClr val="FF0000"/>
                </a:solidFill>
              </a:rPr>
              <a:t>working on some Crown castle emails for a while  </a:t>
            </a:r>
          </a:p>
          <a:p>
            <a:pPr lvl="1"/>
            <a:r>
              <a:rPr lang="en-IE" b="1" dirty="0" err="1"/>
              <a:t>Extenet</a:t>
            </a:r>
            <a:r>
              <a:rPr lang="en-IE" b="1" dirty="0"/>
              <a:t> Support &gt; Support Email </a:t>
            </a:r>
            <a:r>
              <a:rPr lang="en-IE" b="1" dirty="0" err="1"/>
              <a:t>Mgt</a:t>
            </a:r>
            <a:r>
              <a:rPr lang="en-IE" b="1" dirty="0"/>
              <a:t> &gt; </a:t>
            </a:r>
            <a:r>
              <a:rPr lang="en-IE" dirty="0"/>
              <a:t>ESR-994662 - Form modification - Update Site Access Request form to utilise the network identifier field instead of the project code field – Responding to Matt’s email regarding a question on this ticket</a:t>
            </a:r>
          </a:p>
          <a:p>
            <a:pPr lvl="1"/>
            <a:r>
              <a:rPr lang="en-IE" b="1" dirty="0" err="1">
                <a:solidFill>
                  <a:srgbClr val="00B050"/>
                </a:solidFill>
              </a:rPr>
              <a:t>Extenet</a:t>
            </a:r>
            <a:r>
              <a:rPr lang="en-IE" b="1" dirty="0">
                <a:solidFill>
                  <a:srgbClr val="00B050"/>
                </a:solidFill>
              </a:rPr>
              <a:t> Support &gt; Support Ticket </a:t>
            </a:r>
            <a:r>
              <a:rPr lang="en-IE" b="1" dirty="0" err="1">
                <a:solidFill>
                  <a:srgbClr val="00B050"/>
                </a:solidFill>
              </a:rPr>
              <a:t>Mgt</a:t>
            </a:r>
            <a:r>
              <a:rPr lang="en-IE" b="1" dirty="0">
                <a:solidFill>
                  <a:srgbClr val="00B050"/>
                </a:solidFill>
              </a:rPr>
              <a:t> &gt; </a:t>
            </a:r>
            <a:r>
              <a:rPr lang="en-IE" dirty="0">
                <a:solidFill>
                  <a:srgbClr val="00B050"/>
                </a:solidFill>
              </a:rPr>
              <a:t>ESR-994663 - Confirm AT&amp;T trap forwarding for NE-DE-JPMCDTC and SC-TX-OMNIMAND - Support ticket creation and initial investigation</a:t>
            </a:r>
          </a:p>
          <a:p>
            <a:pPr lvl="1"/>
            <a:r>
              <a:rPr lang="en-IE" b="1" dirty="0">
                <a:solidFill>
                  <a:srgbClr val="FF0000"/>
                </a:solidFill>
              </a:rPr>
              <a:t>Crown Castle Support &gt; New Report Form &amp; Workflow Creation &gt;</a:t>
            </a:r>
            <a:r>
              <a:rPr lang="en-IE" dirty="0">
                <a:solidFill>
                  <a:srgbClr val="FF0000"/>
                </a:solidFill>
              </a:rPr>
              <a:t> 2289</a:t>
            </a:r>
          </a:p>
          <a:p>
            <a:pPr lvl="1"/>
            <a:r>
              <a:rPr lang="en-US" b="1" dirty="0">
                <a:solidFill>
                  <a:srgbClr val="00B050"/>
                </a:solidFill>
              </a:rPr>
              <a:t>Crown Castle Support &gt; Small config change &gt;</a:t>
            </a:r>
            <a:r>
              <a:rPr lang="en-US" dirty="0">
                <a:solidFill>
                  <a:srgbClr val="00B050"/>
                </a:solidFill>
              </a:rPr>
              <a:t> </a:t>
            </a:r>
            <a:r>
              <a:rPr lang="en-IE" dirty="0">
                <a:solidFill>
                  <a:srgbClr val="00B050"/>
                </a:solidFill>
              </a:rPr>
              <a:t>CCSUPPORT-2289 - District Assignments for 2 clusters - Assigning districts to clusters and testing to ensure working as expected on QA before moving to production</a:t>
            </a:r>
          </a:p>
          <a:p>
            <a:pPr lvl="1"/>
            <a:r>
              <a:rPr lang="en-IE" b="1" dirty="0" err="1">
                <a:solidFill>
                  <a:srgbClr val="FF0000"/>
                </a:solidFill>
              </a:rPr>
              <a:t>Extenet</a:t>
            </a:r>
            <a:r>
              <a:rPr lang="en-IE" b="1" dirty="0">
                <a:solidFill>
                  <a:srgbClr val="FF0000"/>
                </a:solidFill>
              </a:rPr>
              <a:t> Support &gt; Support Email </a:t>
            </a:r>
            <a:r>
              <a:rPr lang="en-IE" b="1" dirty="0" err="1">
                <a:solidFill>
                  <a:srgbClr val="FF0000"/>
                </a:solidFill>
              </a:rPr>
              <a:t>Mgt</a:t>
            </a:r>
            <a:r>
              <a:rPr lang="en-IE" b="1" dirty="0">
                <a:solidFill>
                  <a:srgbClr val="FF0000"/>
                </a:solidFill>
              </a:rPr>
              <a:t> &gt;</a:t>
            </a:r>
            <a:r>
              <a:rPr lang="en-IE" dirty="0">
                <a:solidFill>
                  <a:srgbClr val="FF0000"/>
                </a:solidFill>
              </a:rPr>
              <a:t> emails (8 hours tracked)</a:t>
            </a:r>
          </a:p>
          <a:p>
            <a:pPr lvl="1"/>
            <a:endParaRPr lang="en-US" dirty="0"/>
          </a:p>
        </p:txBody>
      </p:sp>
    </p:spTree>
    <p:extLst>
      <p:ext uri="{BB962C8B-B14F-4D97-AF65-F5344CB8AC3E}">
        <p14:creationId xmlns:p14="http://schemas.microsoft.com/office/powerpoint/2010/main" val="218172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13</a:t>
            </a:fld>
            <a:r>
              <a:rPr lang="en-US" dirty="0"/>
              <a:t> </a:t>
            </a:r>
          </a:p>
        </p:txBody>
      </p:sp>
      <p:sp>
        <p:nvSpPr>
          <p:cNvPr id="4" name="Title 3"/>
          <p:cNvSpPr>
            <a:spLocks noGrp="1"/>
          </p:cNvSpPr>
          <p:nvPr>
            <p:ph type="title"/>
          </p:nvPr>
        </p:nvSpPr>
        <p:spPr/>
        <p:txBody>
          <a:bodyPr>
            <a:normAutofit fontScale="90000"/>
          </a:bodyPr>
          <a:lstStyle/>
          <a:p>
            <a:r>
              <a:rPr lang="en-US" dirty="0"/>
              <a:t>Harvest – Jira Integration - </a:t>
            </a:r>
            <a:r>
              <a:rPr lang="en-IE" dirty="0"/>
              <a:t>General Overview</a:t>
            </a:r>
            <a:endParaRPr lang="en-US" dirty="0"/>
          </a:p>
        </p:txBody>
      </p:sp>
      <p:sp>
        <p:nvSpPr>
          <p:cNvPr id="5" name="Content Placeholder 4"/>
          <p:cNvSpPr>
            <a:spLocks noGrp="1"/>
          </p:cNvSpPr>
          <p:nvPr>
            <p:ph sz="half" idx="1"/>
          </p:nvPr>
        </p:nvSpPr>
        <p:spPr>
          <a:xfrm>
            <a:off x="432000" y="1087200"/>
            <a:ext cx="8280000" cy="4867200"/>
          </a:xfrm>
        </p:spPr>
        <p:txBody>
          <a:bodyPr/>
          <a:lstStyle/>
          <a:p>
            <a:pPr fontAlgn="base"/>
            <a:r>
              <a:rPr lang="en-IE" dirty="0"/>
              <a:t>Harvest is the app that Errigal use for time tracking</a:t>
            </a:r>
            <a:endParaRPr lang="en-IE" b="0" dirty="0"/>
          </a:p>
          <a:p>
            <a:pPr fontAlgn="base"/>
            <a:r>
              <a:rPr lang="en-IE" dirty="0"/>
              <a:t>Harvest gives a clear view of how all Employee’s time is spent</a:t>
            </a:r>
            <a:endParaRPr lang="en-IE" b="0" dirty="0"/>
          </a:p>
          <a:p>
            <a:pPr fontAlgn="base"/>
            <a:r>
              <a:rPr lang="en-IE" dirty="0"/>
              <a:t>Harvest gives a clear breakdown of the time for customer billing purposes</a:t>
            </a:r>
            <a:endParaRPr lang="en-IE" b="0" dirty="0"/>
          </a:p>
          <a:p>
            <a:pPr fontAlgn="base"/>
            <a:r>
              <a:rPr lang="en-IE" dirty="0"/>
              <a:t>The new use of the Jira/Harvest plug in will allow everyone to see the live total time spent on each ticket to date</a:t>
            </a:r>
            <a:endParaRPr lang="en-IE" b="0" dirty="0"/>
          </a:p>
        </p:txBody>
      </p:sp>
    </p:spTree>
    <p:extLst>
      <p:ext uri="{BB962C8B-B14F-4D97-AF65-F5344CB8AC3E}">
        <p14:creationId xmlns:p14="http://schemas.microsoft.com/office/powerpoint/2010/main" val="318213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14</a:t>
            </a:fld>
            <a:r>
              <a:rPr lang="en-US" dirty="0"/>
              <a:t> </a:t>
            </a:r>
          </a:p>
        </p:txBody>
      </p:sp>
      <p:sp>
        <p:nvSpPr>
          <p:cNvPr id="4" name="Title 3"/>
          <p:cNvSpPr>
            <a:spLocks noGrp="1"/>
          </p:cNvSpPr>
          <p:nvPr>
            <p:ph type="title"/>
          </p:nvPr>
        </p:nvSpPr>
        <p:spPr/>
        <p:txBody>
          <a:bodyPr>
            <a:normAutofit/>
          </a:bodyPr>
          <a:lstStyle/>
          <a:p>
            <a:r>
              <a:rPr lang="en-IE" dirty="0"/>
              <a:t>General Guidelines</a:t>
            </a:r>
            <a:endParaRPr lang="en-US" dirty="0"/>
          </a:p>
        </p:txBody>
      </p:sp>
      <p:sp>
        <p:nvSpPr>
          <p:cNvPr id="5" name="Content Placeholder 4"/>
          <p:cNvSpPr>
            <a:spLocks noGrp="1"/>
          </p:cNvSpPr>
          <p:nvPr>
            <p:ph sz="half" idx="1"/>
          </p:nvPr>
        </p:nvSpPr>
        <p:spPr>
          <a:xfrm>
            <a:off x="432000" y="1087200"/>
            <a:ext cx="8280000" cy="4867200"/>
          </a:xfrm>
        </p:spPr>
        <p:txBody>
          <a:bodyPr/>
          <a:lstStyle/>
          <a:p>
            <a:pPr fontAlgn="base"/>
            <a:r>
              <a:rPr lang="en-IE" dirty="0"/>
              <a:t>Create the ticket and enter the estimated time as Michelle will demo in a moment</a:t>
            </a:r>
            <a:endParaRPr lang="en-IE" b="0" dirty="0"/>
          </a:p>
          <a:p>
            <a:pPr fontAlgn="base"/>
            <a:r>
              <a:rPr lang="en-IE" dirty="0"/>
              <a:t>All time worked on any Crown Castle or Internal support ticket should be tracked directly to the ticket using the “Track Time” tab on the Jira ticket. </a:t>
            </a:r>
            <a:endParaRPr lang="en-IE" b="0" dirty="0"/>
          </a:p>
          <a:p>
            <a:pPr fontAlgn="base"/>
            <a:r>
              <a:rPr lang="en-IE" dirty="0" err="1"/>
              <a:t>ExteNet</a:t>
            </a:r>
            <a:r>
              <a:rPr lang="en-IE" dirty="0"/>
              <a:t> Support tickets will still be tracked directly to harvest.</a:t>
            </a:r>
            <a:endParaRPr lang="en-IE" b="0" dirty="0"/>
          </a:p>
          <a:p>
            <a:pPr fontAlgn="base"/>
            <a:r>
              <a:rPr lang="en-IE" dirty="0"/>
              <a:t>All non customer related items should still be tracked directly to harvest e.g. Vacation, onboarding, public holidays, sick leave </a:t>
            </a:r>
            <a:endParaRPr lang="en-IE" b="0" dirty="0"/>
          </a:p>
          <a:p>
            <a:pPr fontAlgn="base"/>
            <a:r>
              <a:rPr lang="en-IE" dirty="0"/>
              <a:t>If a ticket is not assigned to you but you have helped or worked on that ticket in any way then you should still track your time through the Jira “Track Time” tab on that Jira ticket</a:t>
            </a:r>
            <a:endParaRPr lang="en-IE" b="0" dirty="0"/>
          </a:p>
          <a:p>
            <a:pPr fontAlgn="base"/>
            <a:endParaRPr lang="en-IE" b="0" dirty="0"/>
          </a:p>
        </p:txBody>
      </p:sp>
    </p:spTree>
    <p:extLst>
      <p:ext uri="{BB962C8B-B14F-4D97-AF65-F5344CB8AC3E}">
        <p14:creationId xmlns:p14="http://schemas.microsoft.com/office/powerpoint/2010/main" val="361869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15</a:t>
            </a:fld>
            <a:r>
              <a:rPr lang="en-US" dirty="0"/>
              <a:t> </a:t>
            </a:r>
          </a:p>
        </p:txBody>
      </p:sp>
      <p:sp>
        <p:nvSpPr>
          <p:cNvPr id="4" name="Title 3"/>
          <p:cNvSpPr>
            <a:spLocks noGrp="1"/>
          </p:cNvSpPr>
          <p:nvPr>
            <p:ph type="title"/>
          </p:nvPr>
        </p:nvSpPr>
        <p:spPr/>
        <p:txBody>
          <a:bodyPr>
            <a:normAutofit/>
          </a:bodyPr>
          <a:lstStyle/>
          <a:p>
            <a:r>
              <a:rPr lang="en-IE" dirty="0"/>
              <a:t>General Guidelines</a:t>
            </a:r>
            <a:endParaRPr lang="en-US" dirty="0"/>
          </a:p>
        </p:txBody>
      </p:sp>
      <p:sp>
        <p:nvSpPr>
          <p:cNvPr id="5" name="Content Placeholder 4"/>
          <p:cNvSpPr>
            <a:spLocks noGrp="1"/>
          </p:cNvSpPr>
          <p:nvPr>
            <p:ph sz="half" idx="1"/>
          </p:nvPr>
        </p:nvSpPr>
        <p:spPr>
          <a:xfrm>
            <a:off x="432000" y="1087200"/>
            <a:ext cx="8280000" cy="4867200"/>
          </a:xfrm>
        </p:spPr>
        <p:txBody>
          <a:bodyPr>
            <a:normAutofit lnSpcReduction="10000"/>
          </a:bodyPr>
          <a:lstStyle/>
          <a:p>
            <a:pPr fontAlgn="base"/>
            <a:r>
              <a:rPr lang="en-IE" dirty="0"/>
              <a:t>Always ensure that you select the correct customer and project when entering the time through Jira, it is only the ticket reference and name that will populate automatically, you must still add a concise note of the work carried out after the ticket name. </a:t>
            </a:r>
          </a:p>
          <a:p>
            <a:pPr fontAlgn="base"/>
            <a:r>
              <a:rPr lang="en-IE" dirty="0"/>
              <a:t>Time spent creating a ticket should be tracked to that ticket using Jira after it has been created, selecting the relevant customer and the Task “Support Ticket Management”</a:t>
            </a:r>
          </a:p>
          <a:p>
            <a:pPr fontAlgn="base"/>
            <a:r>
              <a:rPr lang="en-IE" dirty="0"/>
              <a:t>It is important that you track your time to tickets on the day as the Jira work log records the day that the work is entered. If you need to alter any time logged afterwards then the date must be adjusted in Jira in the work log and on harvest separately </a:t>
            </a:r>
          </a:p>
          <a:p>
            <a:pPr fontAlgn="base"/>
            <a:r>
              <a:rPr lang="en-IE" dirty="0"/>
              <a:t>Use the harvest guidelines as always for guidance on the correct task to track your time in harvest</a:t>
            </a:r>
          </a:p>
          <a:p>
            <a:pPr fontAlgn="base"/>
            <a:r>
              <a:rPr lang="en-IE" dirty="0"/>
              <a:t>Use your discretion when dividing support scrums and stand-up times on tickets through Jira selecting the ticket that you spend most time on that day</a:t>
            </a:r>
            <a:endParaRPr lang="en-IE" b="0" dirty="0"/>
          </a:p>
        </p:txBody>
      </p:sp>
    </p:spTree>
    <p:extLst>
      <p:ext uri="{BB962C8B-B14F-4D97-AF65-F5344CB8AC3E}">
        <p14:creationId xmlns:p14="http://schemas.microsoft.com/office/powerpoint/2010/main" val="155635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16</a:t>
            </a:fld>
            <a:r>
              <a:rPr lang="en-US" dirty="0"/>
              <a:t> </a:t>
            </a:r>
          </a:p>
        </p:txBody>
      </p:sp>
      <p:sp>
        <p:nvSpPr>
          <p:cNvPr id="4" name="Title 3"/>
          <p:cNvSpPr>
            <a:spLocks noGrp="1"/>
          </p:cNvSpPr>
          <p:nvPr>
            <p:ph type="title"/>
          </p:nvPr>
        </p:nvSpPr>
        <p:spPr/>
        <p:txBody>
          <a:bodyPr/>
          <a:lstStyle/>
          <a:p>
            <a:r>
              <a:rPr lang="en-US" dirty="0"/>
              <a:t>Unsure? Check the wiki!</a:t>
            </a:r>
          </a:p>
        </p:txBody>
      </p:sp>
      <p:sp>
        <p:nvSpPr>
          <p:cNvPr id="5" name="Content Placeholder 4"/>
          <p:cNvSpPr>
            <a:spLocks noGrp="1"/>
          </p:cNvSpPr>
          <p:nvPr>
            <p:ph sz="half" idx="1"/>
          </p:nvPr>
        </p:nvSpPr>
        <p:spPr>
          <a:xfrm>
            <a:off x="432000" y="1087200"/>
            <a:ext cx="8280000" cy="4867200"/>
          </a:xfrm>
        </p:spPr>
        <p:txBody>
          <a:bodyPr/>
          <a:lstStyle/>
          <a:p>
            <a:r>
              <a:rPr lang="en-US" dirty="0"/>
              <a:t>There is a wealth of knowledge in the support section of the wiki</a:t>
            </a:r>
          </a:p>
          <a:p>
            <a:pPr lvl="1"/>
            <a:r>
              <a:rPr lang="en-US" dirty="0"/>
              <a:t>How to create support tickets</a:t>
            </a:r>
          </a:p>
          <a:p>
            <a:pPr lvl="1"/>
            <a:r>
              <a:rPr lang="en-US" dirty="0"/>
              <a:t>How to deal with customer emails</a:t>
            </a:r>
          </a:p>
          <a:p>
            <a:pPr lvl="1"/>
            <a:r>
              <a:rPr lang="en-US" dirty="0"/>
              <a:t>What is escalated priority</a:t>
            </a:r>
          </a:p>
          <a:p>
            <a:pPr lvl="1"/>
            <a:r>
              <a:rPr lang="en-US" dirty="0"/>
              <a:t>Etc. etc.</a:t>
            </a:r>
          </a:p>
          <a:p>
            <a:r>
              <a:rPr lang="en-US" dirty="0"/>
              <a:t>Still not sure – check with a support team member </a:t>
            </a:r>
          </a:p>
          <a:p>
            <a:pPr lvl="1"/>
            <a:r>
              <a:rPr lang="en-US" dirty="0" err="1"/>
              <a:t>Cathal</a:t>
            </a:r>
            <a:r>
              <a:rPr lang="en-US" dirty="0"/>
              <a:t> – Open desk times</a:t>
            </a:r>
          </a:p>
          <a:p>
            <a:pPr lvl="1"/>
            <a:r>
              <a:rPr lang="en-US" dirty="0"/>
              <a:t>Schedule time with someone via google calendar</a:t>
            </a:r>
          </a:p>
          <a:p>
            <a:pPr lvl="1"/>
            <a:r>
              <a:rPr lang="en-US" dirty="0"/>
              <a:t>Use your google calendar / </a:t>
            </a:r>
            <a:r>
              <a:rPr lang="en-US" dirty="0" err="1"/>
              <a:t>evernote</a:t>
            </a:r>
            <a:r>
              <a:rPr lang="en-US" dirty="0"/>
              <a:t> / pen &amp; paper to manage your tasks</a:t>
            </a:r>
          </a:p>
        </p:txBody>
      </p:sp>
      <p:pic>
        <p:nvPicPr>
          <p:cNvPr id="7" name="Picture 6"/>
          <p:cNvPicPr>
            <a:picLocks noChangeAspect="1"/>
          </p:cNvPicPr>
          <p:nvPr/>
        </p:nvPicPr>
        <p:blipFill>
          <a:blip r:embed="rId2"/>
          <a:stretch>
            <a:fillRect/>
          </a:stretch>
        </p:blipFill>
        <p:spPr>
          <a:xfrm>
            <a:off x="5294811" y="3874938"/>
            <a:ext cx="3549151" cy="2215335"/>
          </a:xfrm>
          <a:prstGeom prst="rect">
            <a:avLst/>
          </a:prstGeom>
        </p:spPr>
      </p:pic>
    </p:spTree>
    <p:extLst>
      <p:ext uri="{BB962C8B-B14F-4D97-AF65-F5344CB8AC3E}">
        <p14:creationId xmlns:p14="http://schemas.microsoft.com/office/powerpoint/2010/main" val="316898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17</a:t>
            </a:fld>
            <a:r>
              <a:rPr lang="en-US" dirty="0"/>
              <a:t> </a:t>
            </a:r>
          </a:p>
        </p:txBody>
      </p:sp>
      <p:sp>
        <p:nvSpPr>
          <p:cNvPr id="4" name="Title 3"/>
          <p:cNvSpPr>
            <a:spLocks noGrp="1"/>
          </p:cNvSpPr>
          <p:nvPr>
            <p:ph type="title"/>
          </p:nvPr>
        </p:nvSpPr>
        <p:spPr/>
        <p:txBody>
          <a:bodyPr/>
          <a:lstStyle/>
          <a:p>
            <a:r>
              <a:rPr lang="en-US" dirty="0"/>
              <a:t>Summary points</a:t>
            </a:r>
          </a:p>
        </p:txBody>
      </p:sp>
      <p:sp>
        <p:nvSpPr>
          <p:cNvPr id="5" name="Content Placeholder 4"/>
          <p:cNvSpPr>
            <a:spLocks noGrp="1"/>
          </p:cNvSpPr>
          <p:nvPr>
            <p:ph sz="half" idx="1"/>
          </p:nvPr>
        </p:nvSpPr>
        <p:spPr>
          <a:xfrm>
            <a:off x="432000" y="1087200"/>
            <a:ext cx="8280000" cy="4867200"/>
          </a:xfrm>
        </p:spPr>
        <p:txBody>
          <a:bodyPr>
            <a:normAutofit fontScale="92500" lnSpcReduction="10000"/>
          </a:bodyPr>
          <a:lstStyle/>
          <a:p>
            <a:r>
              <a:rPr lang="en-US" dirty="0"/>
              <a:t>Spend up to 15 mins investigating issue before creating a support ticket.</a:t>
            </a:r>
          </a:p>
          <a:p>
            <a:r>
              <a:rPr lang="en-US" dirty="0"/>
              <a:t>High / Escalated priority items should be actioned immediately.</a:t>
            </a:r>
          </a:p>
          <a:p>
            <a:r>
              <a:rPr lang="en-US" dirty="0"/>
              <a:t>If unsure about estimated time on a ticket ask Michelle, </a:t>
            </a:r>
            <a:r>
              <a:rPr lang="en-US" dirty="0" err="1"/>
              <a:t>Cathal</a:t>
            </a:r>
            <a:r>
              <a:rPr lang="en-US" dirty="0"/>
              <a:t>.</a:t>
            </a:r>
          </a:p>
          <a:p>
            <a:r>
              <a:rPr lang="en-US" dirty="0"/>
              <a:t>Use detailed notes on your harvest entries.</a:t>
            </a:r>
          </a:p>
          <a:p>
            <a:r>
              <a:rPr lang="en-US" dirty="0"/>
              <a:t>LOE / Estimated time should be the target or max time you should spend on the ticket.</a:t>
            </a:r>
          </a:p>
          <a:p>
            <a:r>
              <a:rPr lang="en-US" dirty="0"/>
              <a:t>Person on watchdog </a:t>
            </a:r>
            <a:r>
              <a:rPr lang="en-US" dirty="0" err="1"/>
              <a:t>rota</a:t>
            </a:r>
            <a:r>
              <a:rPr lang="en-US" dirty="0"/>
              <a:t> responsible for monitoring ALL watchdogs received during their allocated time.</a:t>
            </a:r>
          </a:p>
          <a:p>
            <a:r>
              <a:rPr lang="en-US" dirty="0"/>
              <a:t>Turn on Gmail undo send feature.</a:t>
            </a:r>
          </a:p>
          <a:p>
            <a:r>
              <a:rPr lang="en-IE" dirty="0"/>
              <a:t>Ensure you update your tickets to ensure in correct state and have a clear comment.</a:t>
            </a:r>
            <a:endParaRPr lang="en-US" dirty="0"/>
          </a:p>
          <a:p>
            <a:r>
              <a:rPr lang="en-US" dirty="0"/>
              <a:t>Ensure handover email sent before OOO time.</a:t>
            </a:r>
          </a:p>
          <a:p>
            <a:r>
              <a:rPr lang="en-US" dirty="0"/>
              <a:t>Be detailed and accurate with your harvest entries.</a:t>
            </a:r>
          </a:p>
          <a:p>
            <a:r>
              <a:rPr lang="en-US" dirty="0"/>
              <a:t>Read the wiki, that’s why it’s there!!</a:t>
            </a:r>
          </a:p>
          <a:p>
            <a:endParaRPr lang="en-US" dirty="0"/>
          </a:p>
          <a:p>
            <a:endParaRPr lang="en-US" dirty="0"/>
          </a:p>
        </p:txBody>
      </p:sp>
    </p:spTree>
    <p:extLst>
      <p:ext uri="{BB962C8B-B14F-4D97-AF65-F5344CB8AC3E}">
        <p14:creationId xmlns:p14="http://schemas.microsoft.com/office/powerpoint/2010/main" val="85856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46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2</a:t>
            </a:fld>
            <a:r>
              <a:rPr lang="en-US" dirty="0"/>
              <a:t> </a:t>
            </a:r>
          </a:p>
        </p:txBody>
      </p:sp>
      <p:sp>
        <p:nvSpPr>
          <p:cNvPr id="4" name="Title 3"/>
          <p:cNvSpPr>
            <a:spLocks noGrp="1"/>
          </p:cNvSpPr>
          <p:nvPr>
            <p:ph type="title"/>
          </p:nvPr>
        </p:nvSpPr>
        <p:spPr/>
        <p:txBody>
          <a:bodyPr/>
          <a:lstStyle/>
          <a:p>
            <a:r>
              <a:rPr lang="en-US" dirty="0"/>
              <a:t>Presentation Outline</a:t>
            </a:r>
          </a:p>
        </p:txBody>
      </p:sp>
      <p:sp>
        <p:nvSpPr>
          <p:cNvPr id="5" name="Content Placeholder 4"/>
          <p:cNvSpPr>
            <a:spLocks noGrp="1"/>
          </p:cNvSpPr>
          <p:nvPr>
            <p:ph sz="half" idx="1"/>
          </p:nvPr>
        </p:nvSpPr>
        <p:spPr>
          <a:xfrm>
            <a:off x="432000" y="1087200"/>
            <a:ext cx="8280000" cy="4867200"/>
          </a:xfrm>
        </p:spPr>
        <p:txBody>
          <a:bodyPr/>
          <a:lstStyle/>
          <a:p>
            <a:r>
              <a:rPr lang="en-IE" dirty="0"/>
              <a:t>Support rota – creating tickets</a:t>
            </a:r>
          </a:p>
          <a:p>
            <a:r>
              <a:rPr lang="en-IE" dirty="0"/>
              <a:t>High priority tickets</a:t>
            </a:r>
          </a:p>
          <a:p>
            <a:r>
              <a:rPr lang="en-IE" dirty="0"/>
              <a:t>CC Support process – 2017</a:t>
            </a:r>
          </a:p>
          <a:p>
            <a:r>
              <a:rPr lang="en-IE" dirty="0"/>
              <a:t>Billable – non-billable tickets</a:t>
            </a:r>
          </a:p>
          <a:p>
            <a:r>
              <a:rPr lang="en-IE" dirty="0"/>
              <a:t>Ticket LOEs &amp; estimated time</a:t>
            </a:r>
          </a:p>
          <a:p>
            <a:r>
              <a:rPr lang="en-IE" dirty="0"/>
              <a:t>Watchdog rota process</a:t>
            </a:r>
          </a:p>
          <a:p>
            <a:r>
              <a:rPr lang="en-IE" dirty="0"/>
              <a:t>Dealing with emails</a:t>
            </a:r>
          </a:p>
          <a:p>
            <a:r>
              <a:rPr lang="en-IE" dirty="0"/>
              <a:t>Updating tickets</a:t>
            </a:r>
          </a:p>
          <a:p>
            <a:r>
              <a:rPr lang="en-IE" dirty="0"/>
              <a:t>Out of office - OOO</a:t>
            </a:r>
          </a:p>
          <a:p>
            <a:r>
              <a:rPr lang="en-IE" dirty="0"/>
              <a:t>Harvest examples</a:t>
            </a:r>
          </a:p>
          <a:p>
            <a:r>
              <a:rPr lang="en-IE" dirty="0"/>
              <a:t>Harvest/ Jira plugin</a:t>
            </a:r>
          </a:p>
          <a:p>
            <a:endParaRPr lang="en-IE" dirty="0"/>
          </a:p>
          <a:p>
            <a:endParaRPr lang="en-IE" dirty="0"/>
          </a:p>
          <a:p>
            <a:endParaRPr lang="en-IE" dirty="0"/>
          </a:p>
          <a:p>
            <a:endParaRPr lang="en-US" dirty="0"/>
          </a:p>
        </p:txBody>
      </p:sp>
      <p:pic>
        <p:nvPicPr>
          <p:cNvPr id="7" name="Picture 6"/>
          <p:cNvPicPr>
            <a:picLocks noChangeAspect="1"/>
          </p:cNvPicPr>
          <p:nvPr/>
        </p:nvPicPr>
        <p:blipFill>
          <a:blip r:embed="rId2"/>
          <a:stretch>
            <a:fillRect/>
          </a:stretch>
        </p:blipFill>
        <p:spPr>
          <a:xfrm>
            <a:off x="4902000" y="3428999"/>
            <a:ext cx="3810000" cy="2543175"/>
          </a:xfrm>
          <a:prstGeom prst="rect">
            <a:avLst/>
          </a:prstGeom>
        </p:spPr>
      </p:pic>
    </p:spTree>
    <p:extLst>
      <p:ext uri="{BB962C8B-B14F-4D97-AF65-F5344CB8AC3E}">
        <p14:creationId xmlns:p14="http://schemas.microsoft.com/office/powerpoint/2010/main" val="18412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3</a:t>
            </a:fld>
            <a:r>
              <a:rPr lang="en-US" dirty="0"/>
              <a:t> </a:t>
            </a:r>
          </a:p>
        </p:txBody>
      </p:sp>
      <p:sp>
        <p:nvSpPr>
          <p:cNvPr id="4" name="Title 3"/>
          <p:cNvSpPr>
            <a:spLocks noGrp="1"/>
          </p:cNvSpPr>
          <p:nvPr>
            <p:ph type="title"/>
          </p:nvPr>
        </p:nvSpPr>
        <p:spPr/>
        <p:txBody>
          <a:bodyPr/>
          <a:lstStyle/>
          <a:p>
            <a:r>
              <a:rPr lang="en-US" dirty="0"/>
              <a:t>Support Rota – Creating tickets</a:t>
            </a:r>
          </a:p>
        </p:txBody>
      </p:sp>
      <p:sp>
        <p:nvSpPr>
          <p:cNvPr id="5" name="Content Placeholder 4"/>
          <p:cNvSpPr>
            <a:spLocks noGrp="1"/>
          </p:cNvSpPr>
          <p:nvPr>
            <p:ph sz="half" idx="1"/>
          </p:nvPr>
        </p:nvSpPr>
        <p:spPr>
          <a:xfrm>
            <a:off x="432000" y="1087200"/>
            <a:ext cx="8280000" cy="4867200"/>
          </a:xfrm>
        </p:spPr>
        <p:txBody>
          <a:bodyPr/>
          <a:lstStyle/>
          <a:p>
            <a:r>
              <a:rPr lang="en-US" dirty="0"/>
              <a:t>Support </a:t>
            </a:r>
            <a:r>
              <a:rPr lang="en-US" dirty="0" err="1"/>
              <a:t>rota</a:t>
            </a:r>
            <a:r>
              <a:rPr lang="en-US" dirty="0"/>
              <a:t> duty involves creation of support tickets</a:t>
            </a:r>
          </a:p>
          <a:p>
            <a:r>
              <a:rPr lang="en-US" dirty="0"/>
              <a:t>Receive an email from customer</a:t>
            </a:r>
          </a:p>
          <a:p>
            <a:r>
              <a:rPr lang="en-US" dirty="0"/>
              <a:t>Spend up to </a:t>
            </a:r>
            <a:r>
              <a:rPr lang="en-US" u="sng" dirty="0"/>
              <a:t>15 minutes</a:t>
            </a:r>
            <a:r>
              <a:rPr lang="en-US" dirty="0"/>
              <a:t> investigating email </a:t>
            </a:r>
          </a:p>
          <a:p>
            <a:pPr lvl="1"/>
            <a:r>
              <a:rPr lang="en-US" dirty="0"/>
              <a:t>If item cannot be resolved in under 15 minutes a support ticket must be created.</a:t>
            </a:r>
          </a:p>
          <a:p>
            <a:pPr lvl="1"/>
            <a:r>
              <a:rPr lang="en-US" dirty="0"/>
              <a:t>Newer recruits – if you are still not sure after 15 minutes consult with a support team member for assistance. It may be a known issue for example.</a:t>
            </a:r>
          </a:p>
          <a:p>
            <a:pPr lvl="1"/>
            <a:r>
              <a:rPr lang="en-US" dirty="0"/>
              <a:t>The 15 minute guideline is to avoid too much time on tickets and to ensure the work completed is tracked accurately in harvest.</a:t>
            </a:r>
          </a:p>
          <a:p>
            <a:r>
              <a:rPr lang="en-US" dirty="0"/>
              <a:t>If escalated priority ticket immediately respond to customer with either solution to issue or the ticket reference.</a:t>
            </a:r>
          </a:p>
          <a:p>
            <a:pPr lvl="1"/>
            <a:endParaRPr lang="en-US" dirty="0"/>
          </a:p>
        </p:txBody>
      </p:sp>
      <p:pic>
        <p:nvPicPr>
          <p:cNvPr id="7" name="Picture 6"/>
          <p:cNvPicPr>
            <a:picLocks noChangeAspect="1"/>
          </p:cNvPicPr>
          <p:nvPr/>
        </p:nvPicPr>
        <p:blipFill>
          <a:blip r:embed="rId2"/>
          <a:stretch>
            <a:fillRect/>
          </a:stretch>
        </p:blipFill>
        <p:spPr>
          <a:xfrm>
            <a:off x="6235338" y="4164757"/>
            <a:ext cx="2647018" cy="1951643"/>
          </a:xfrm>
          <a:prstGeom prst="rect">
            <a:avLst/>
          </a:prstGeom>
        </p:spPr>
      </p:pic>
    </p:spTree>
    <p:extLst>
      <p:ext uri="{BB962C8B-B14F-4D97-AF65-F5344CB8AC3E}">
        <p14:creationId xmlns:p14="http://schemas.microsoft.com/office/powerpoint/2010/main" val="325642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4</a:t>
            </a:fld>
            <a:r>
              <a:rPr lang="en-US" dirty="0"/>
              <a:t> </a:t>
            </a:r>
          </a:p>
        </p:txBody>
      </p:sp>
      <p:sp>
        <p:nvSpPr>
          <p:cNvPr id="4" name="Title 3"/>
          <p:cNvSpPr>
            <a:spLocks noGrp="1"/>
          </p:cNvSpPr>
          <p:nvPr>
            <p:ph type="title"/>
          </p:nvPr>
        </p:nvSpPr>
        <p:spPr/>
        <p:txBody>
          <a:bodyPr/>
          <a:lstStyle/>
          <a:p>
            <a:r>
              <a:rPr lang="en-US" dirty="0"/>
              <a:t>High Priority Tickets – Escalated Priority</a:t>
            </a:r>
          </a:p>
        </p:txBody>
      </p:sp>
      <p:sp>
        <p:nvSpPr>
          <p:cNvPr id="5" name="Content Placeholder 4"/>
          <p:cNvSpPr>
            <a:spLocks noGrp="1"/>
          </p:cNvSpPr>
          <p:nvPr>
            <p:ph sz="half" idx="1"/>
          </p:nvPr>
        </p:nvSpPr>
        <p:spPr>
          <a:xfrm>
            <a:off x="432000" y="1087200"/>
            <a:ext cx="8280000" cy="4867200"/>
          </a:xfrm>
        </p:spPr>
        <p:txBody>
          <a:bodyPr/>
          <a:lstStyle/>
          <a:p>
            <a:r>
              <a:rPr lang="en-US" dirty="0"/>
              <a:t>It is important to be able to identify tickets that require urgent action.</a:t>
            </a:r>
          </a:p>
          <a:p>
            <a:r>
              <a:rPr lang="en-US" dirty="0"/>
              <a:t>Referred to as escalated priority. See Wiki – what is escalated priority?</a:t>
            </a:r>
          </a:p>
          <a:p>
            <a:r>
              <a:rPr lang="en-US" dirty="0"/>
              <a:t>Should be actioned immediately by either support representative or with assistance from support team.</a:t>
            </a:r>
          </a:p>
          <a:p>
            <a:r>
              <a:rPr lang="en-US" dirty="0"/>
              <a:t>Some examples:</a:t>
            </a:r>
          </a:p>
          <a:p>
            <a:pPr lvl="1"/>
            <a:r>
              <a:rPr lang="en-US" dirty="0"/>
              <a:t>Outages of applications – cannot log into SNMP Manager, Tickets are not generating, Alarms are not clearing.</a:t>
            </a:r>
          </a:p>
          <a:p>
            <a:pPr lvl="1"/>
            <a:r>
              <a:rPr lang="en-US" dirty="0"/>
              <a:t>User or carrier failing to receive a report from report schedule.</a:t>
            </a:r>
          </a:p>
          <a:p>
            <a:pPr lvl="1"/>
            <a:r>
              <a:rPr lang="en-US" dirty="0"/>
              <a:t>Unable to send emails from any application.</a:t>
            </a:r>
          </a:p>
          <a:p>
            <a:pPr lvl="1"/>
            <a:r>
              <a:rPr lang="en-US" dirty="0"/>
              <a:t>Broken report on production.</a:t>
            </a:r>
          </a:p>
          <a:p>
            <a:r>
              <a:rPr lang="en-US" dirty="0"/>
              <a:t>High Priority Items i.e. 1 Critical Priority:</a:t>
            </a:r>
          </a:p>
          <a:p>
            <a:pPr lvl="1"/>
            <a:r>
              <a:rPr lang="en-US" dirty="0"/>
              <a:t>User issues – Create a user for x account, user x cannot see this report</a:t>
            </a:r>
          </a:p>
          <a:p>
            <a:pPr lvl="1"/>
            <a:endParaRPr lang="en-US" dirty="0"/>
          </a:p>
          <a:p>
            <a:pPr lvl="1"/>
            <a:endParaRPr lang="en-US" dirty="0"/>
          </a:p>
          <a:p>
            <a:endParaRPr lang="en-US" dirty="0"/>
          </a:p>
          <a:p>
            <a:pPr lvl="1"/>
            <a:endParaRPr lang="en-US" dirty="0"/>
          </a:p>
        </p:txBody>
      </p:sp>
      <p:pic>
        <p:nvPicPr>
          <p:cNvPr id="7" name="Picture 6"/>
          <p:cNvPicPr>
            <a:picLocks noChangeAspect="1"/>
          </p:cNvPicPr>
          <p:nvPr/>
        </p:nvPicPr>
        <p:blipFill>
          <a:blip r:embed="rId2"/>
          <a:stretch>
            <a:fillRect/>
          </a:stretch>
        </p:blipFill>
        <p:spPr>
          <a:xfrm>
            <a:off x="6977743" y="3727272"/>
            <a:ext cx="1835246" cy="1835246"/>
          </a:xfrm>
          <a:prstGeom prst="rect">
            <a:avLst/>
          </a:prstGeom>
        </p:spPr>
      </p:pic>
    </p:spTree>
    <p:extLst>
      <p:ext uri="{BB962C8B-B14F-4D97-AF65-F5344CB8AC3E}">
        <p14:creationId xmlns:p14="http://schemas.microsoft.com/office/powerpoint/2010/main" val="172894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5</a:t>
            </a:fld>
            <a:r>
              <a:rPr lang="en-US" dirty="0"/>
              <a:t> </a:t>
            </a:r>
          </a:p>
        </p:txBody>
      </p:sp>
      <p:sp>
        <p:nvSpPr>
          <p:cNvPr id="4" name="Title 3"/>
          <p:cNvSpPr>
            <a:spLocks noGrp="1"/>
          </p:cNvSpPr>
          <p:nvPr>
            <p:ph type="title"/>
          </p:nvPr>
        </p:nvSpPr>
        <p:spPr/>
        <p:txBody>
          <a:bodyPr/>
          <a:lstStyle/>
          <a:p>
            <a:r>
              <a:rPr lang="en-US" dirty="0"/>
              <a:t>CC Support Process - 2017</a:t>
            </a:r>
          </a:p>
        </p:txBody>
      </p:sp>
      <p:sp>
        <p:nvSpPr>
          <p:cNvPr id="5" name="Content Placeholder 4"/>
          <p:cNvSpPr>
            <a:spLocks noGrp="1"/>
          </p:cNvSpPr>
          <p:nvPr>
            <p:ph sz="half" idx="1"/>
          </p:nvPr>
        </p:nvSpPr>
        <p:spPr>
          <a:xfrm>
            <a:off x="432000" y="1087200"/>
            <a:ext cx="8280000" cy="4867200"/>
          </a:xfrm>
        </p:spPr>
        <p:txBody>
          <a:bodyPr>
            <a:normAutofit/>
          </a:bodyPr>
          <a:lstStyle/>
          <a:p>
            <a:r>
              <a:rPr lang="en-IE" dirty="0"/>
              <a:t>Support request received from Release Management (RM) team.</a:t>
            </a:r>
          </a:p>
          <a:p>
            <a:r>
              <a:rPr lang="en-IE" dirty="0"/>
              <a:t>If RM team not on email be sure to CC them: releasemanagement@crowncastle.com</a:t>
            </a:r>
          </a:p>
          <a:p>
            <a:r>
              <a:rPr lang="en-IE" dirty="0"/>
              <a:t>Create a CCSUPPORT ticket &amp; estimate time to complete (look at previous support tickets). </a:t>
            </a:r>
          </a:p>
          <a:p>
            <a:r>
              <a:rPr lang="en-IE" dirty="0"/>
              <a:t>If estimated time is quite high (over 8 hours) let Michelle/ </a:t>
            </a:r>
            <a:r>
              <a:rPr lang="en-IE" dirty="0" err="1"/>
              <a:t>Cathal</a:t>
            </a:r>
            <a:r>
              <a:rPr lang="en-IE" dirty="0"/>
              <a:t> know and they will OK this estimate.</a:t>
            </a:r>
          </a:p>
          <a:p>
            <a:r>
              <a:rPr lang="en-IE" dirty="0"/>
              <a:t>Billable items are moved into “Pending Approval” (Use harvest to guide you on billable/not-billable work). Let the customer know of the estimated time and that this ticket is in pending approval.</a:t>
            </a:r>
          </a:p>
          <a:p>
            <a:r>
              <a:rPr lang="en-IE" dirty="0"/>
              <a:t>Non-billable items are moved into “To Do” and work can progress on this item. Let the customer know that this is a non-billable item and that the ticket is placed into To Do.</a:t>
            </a:r>
          </a:p>
          <a:p>
            <a:r>
              <a:rPr lang="en-IE" dirty="0"/>
              <a:t>If not sure, ask Michelle, </a:t>
            </a:r>
            <a:r>
              <a:rPr lang="en-IE" dirty="0" err="1"/>
              <a:t>Cathal</a:t>
            </a:r>
            <a:r>
              <a:rPr lang="en-IE" dirty="0"/>
              <a:t>.</a:t>
            </a:r>
            <a:endParaRPr lang="en-US" dirty="0"/>
          </a:p>
        </p:txBody>
      </p:sp>
    </p:spTree>
    <p:extLst>
      <p:ext uri="{BB962C8B-B14F-4D97-AF65-F5344CB8AC3E}">
        <p14:creationId xmlns:p14="http://schemas.microsoft.com/office/powerpoint/2010/main" val="139938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6</a:t>
            </a:fld>
            <a:r>
              <a:rPr lang="en-US" dirty="0"/>
              <a:t> </a:t>
            </a:r>
          </a:p>
        </p:txBody>
      </p:sp>
      <p:sp>
        <p:nvSpPr>
          <p:cNvPr id="4" name="Title 3"/>
          <p:cNvSpPr>
            <a:spLocks noGrp="1"/>
          </p:cNvSpPr>
          <p:nvPr>
            <p:ph type="title"/>
          </p:nvPr>
        </p:nvSpPr>
        <p:spPr/>
        <p:txBody>
          <a:bodyPr/>
          <a:lstStyle/>
          <a:p>
            <a:r>
              <a:rPr lang="en-US" dirty="0"/>
              <a:t>Billable/ Non-Billable Tickets</a:t>
            </a:r>
          </a:p>
        </p:txBody>
      </p:sp>
      <p:sp>
        <p:nvSpPr>
          <p:cNvPr id="5" name="Content Placeholder 4"/>
          <p:cNvSpPr>
            <a:spLocks noGrp="1"/>
          </p:cNvSpPr>
          <p:nvPr>
            <p:ph sz="half" idx="1"/>
          </p:nvPr>
        </p:nvSpPr>
        <p:spPr>
          <a:xfrm>
            <a:off x="432000" y="1087200"/>
            <a:ext cx="8280000" cy="4867200"/>
          </a:xfrm>
        </p:spPr>
        <p:txBody>
          <a:bodyPr/>
          <a:lstStyle/>
          <a:p>
            <a:r>
              <a:rPr lang="en-US" dirty="0"/>
              <a:t>Support tickets can be classed as billable or non-billable depending on the type of work.</a:t>
            </a:r>
          </a:p>
          <a:p>
            <a:r>
              <a:rPr lang="en-US" dirty="0"/>
              <a:t>Harvest categories are organized to indicate billable or non-billable</a:t>
            </a:r>
          </a:p>
          <a:p>
            <a:r>
              <a:rPr lang="en-US" dirty="0"/>
              <a:t>Some examples of billable work:</a:t>
            </a:r>
          </a:p>
          <a:p>
            <a:pPr lvl="1"/>
            <a:r>
              <a:rPr lang="en-US" dirty="0"/>
              <a:t>Report, form or email modification at the request of the customer</a:t>
            </a:r>
          </a:p>
          <a:p>
            <a:pPr lvl="1"/>
            <a:r>
              <a:rPr lang="en-US" dirty="0"/>
              <a:t>Customer documentation</a:t>
            </a:r>
          </a:p>
          <a:p>
            <a:pPr lvl="1"/>
            <a:r>
              <a:rPr lang="en-US" dirty="0"/>
              <a:t>Large scale configuration change</a:t>
            </a:r>
          </a:p>
          <a:p>
            <a:r>
              <a:rPr lang="en-US" dirty="0"/>
              <a:t>Use detailed notes in harvest!</a:t>
            </a:r>
          </a:p>
          <a:p>
            <a:r>
              <a:rPr lang="en-IE" dirty="0"/>
              <a:t>Small errors or changes to original customer requests are not necessarily a “bug fix”, these type of errors are inherent in the agile environment - please check before calling any item a “bug fix” or creating a bug ticket.</a:t>
            </a:r>
          </a:p>
          <a:p>
            <a:r>
              <a:rPr lang="en-US" dirty="0"/>
              <a:t>There will always be an edge case so don’t worry. If not sure consult with Michelle/ Claire.</a:t>
            </a:r>
          </a:p>
          <a:p>
            <a:endParaRPr lang="en-IE" b="0" dirty="0"/>
          </a:p>
          <a:p>
            <a:endParaRPr lang="en-US" dirty="0"/>
          </a:p>
        </p:txBody>
      </p:sp>
    </p:spTree>
    <p:extLst>
      <p:ext uri="{BB962C8B-B14F-4D97-AF65-F5344CB8AC3E}">
        <p14:creationId xmlns:p14="http://schemas.microsoft.com/office/powerpoint/2010/main" val="168104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7</a:t>
            </a:fld>
            <a:r>
              <a:rPr lang="en-US" dirty="0"/>
              <a:t> </a:t>
            </a:r>
          </a:p>
        </p:txBody>
      </p:sp>
      <p:sp>
        <p:nvSpPr>
          <p:cNvPr id="4" name="Title 3"/>
          <p:cNvSpPr>
            <a:spLocks noGrp="1"/>
          </p:cNvSpPr>
          <p:nvPr>
            <p:ph type="title"/>
          </p:nvPr>
        </p:nvSpPr>
        <p:spPr/>
        <p:txBody>
          <a:bodyPr/>
          <a:lstStyle/>
          <a:p>
            <a:r>
              <a:rPr lang="en-US" dirty="0"/>
              <a:t>Ticket LOEs &amp; Estimated Time</a:t>
            </a:r>
          </a:p>
        </p:txBody>
      </p:sp>
      <p:sp>
        <p:nvSpPr>
          <p:cNvPr id="5" name="Content Placeholder 4"/>
          <p:cNvSpPr>
            <a:spLocks noGrp="1"/>
          </p:cNvSpPr>
          <p:nvPr>
            <p:ph sz="half" idx="1"/>
          </p:nvPr>
        </p:nvSpPr>
        <p:spPr>
          <a:xfrm>
            <a:off x="432000" y="1087200"/>
            <a:ext cx="8280000" cy="4867200"/>
          </a:xfrm>
        </p:spPr>
        <p:txBody>
          <a:bodyPr/>
          <a:lstStyle/>
          <a:p>
            <a:r>
              <a:rPr lang="en-US" dirty="0"/>
              <a:t>LOE (level of effort) and estimated times are added to tickets to estimate how long they will take to complete.</a:t>
            </a:r>
          </a:p>
          <a:p>
            <a:r>
              <a:rPr lang="en-US" dirty="0"/>
              <a:t>1 LOE = 4 Hours ~ half a day – </a:t>
            </a:r>
            <a:r>
              <a:rPr lang="en-US" dirty="0">
                <a:solidFill>
                  <a:srgbClr val="FF0000"/>
                </a:solidFill>
              </a:rPr>
              <a:t>Not used for Crown or internal support any more!!</a:t>
            </a:r>
          </a:p>
          <a:p>
            <a:r>
              <a:rPr lang="en-US" dirty="0"/>
              <a:t>This time should be the target or max time you should spend on the ticket.</a:t>
            </a:r>
          </a:p>
          <a:p>
            <a:r>
              <a:rPr lang="en-US" dirty="0"/>
              <a:t>If you reach the time it is important to consult with Michelle:</a:t>
            </a:r>
          </a:p>
          <a:p>
            <a:pPr lvl="1"/>
            <a:r>
              <a:rPr lang="en-US" dirty="0"/>
              <a:t>Maybe the time needs to be increased because of added technical requirements.</a:t>
            </a:r>
          </a:p>
          <a:p>
            <a:pPr lvl="1"/>
            <a:r>
              <a:rPr lang="en-US" dirty="0"/>
              <a:t>The customer may need to be informed this is taking longer than expected.</a:t>
            </a:r>
          </a:p>
          <a:p>
            <a:pPr lvl="1"/>
            <a:r>
              <a:rPr lang="en-US" dirty="0"/>
              <a:t>Michelle will consult with Claire on edge cases to decide on action.</a:t>
            </a:r>
          </a:p>
          <a:p>
            <a:r>
              <a:rPr lang="en-US" dirty="0"/>
              <a:t>It is very important to track your time under the correct ticket!</a:t>
            </a:r>
          </a:p>
          <a:p>
            <a:pPr lvl="1"/>
            <a:r>
              <a:rPr lang="en-US" dirty="0"/>
              <a:t>CCSUPPORT-1234 – Ticket Title – Detailed note about work carried out</a:t>
            </a:r>
          </a:p>
        </p:txBody>
      </p:sp>
    </p:spTree>
    <p:extLst>
      <p:ext uri="{BB962C8B-B14F-4D97-AF65-F5344CB8AC3E}">
        <p14:creationId xmlns:p14="http://schemas.microsoft.com/office/powerpoint/2010/main" val="42636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8</a:t>
            </a:fld>
            <a:r>
              <a:rPr lang="en-US" dirty="0"/>
              <a:t> </a:t>
            </a:r>
          </a:p>
        </p:txBody>
      </p:sp>
      <p:sp>
        <p:nvSpPr>
          <p:cNvPr id="4" name="Title 3"/>
          <p:cNvSpPr>
            <a:spLocks noGrp="1"/>
          </p:cNvSpPr>
          <p:nvPr>
            <p:ph type="title"/>
          </p:nvPr>
        </p:nvSpPr>
        <p:spPr/>
        <p:txBody>
          <a:bodyPr/>
          <a:lstStyle/>
          <a:p>
            <a:r>
              <a:rPr lang="en-US" dirty="0"/>
              <a:t>Watchdog Rota Process</a:t>
            </a:r>
          </a:p>
        </p:txBody>
      </p:sp>
      <p:sp>
        <p:nvSpPr>
          <p:cNvPr id="5" name="Content Placeholder 4"/>
          <p:cNvSpPr>
            <a:spLocks noGrp="1"/>
          </p:cNvSpPr>
          <p:nvPr>
            <p:ph sz="half" idx="1"/>
          </p:nvPr>
        </p:nvSpPr>
        <p:spPr>
          <a:xfrm>
            <a:off x="432000" y="1087200"/>
            <a:ext cx="8280000" cy="4867200"/>
          </a:xfrm>
        </p:spPr>
        <p:txBody>
          <a:bodyPr/>
          <a:lstStyle/>
          <a:p>
            <a:r>
              <a:rPr lang="en-US" dirty="0"/>
              <a:t>Watchdog </a:t>
            </a:r>
            <a:r>
              <a:rPr lang="en-US" dirty="0" err="1"/>
              <a:t>rota</a:t>
            </a:r>
            <a:r>
              <a:rPr lang="en-US" dirty="0"/>
              <a:t> is available on support priorities sheet along with Support </a:t>
            </a:r>
            <a:r>
              <a:rPr lang="en-US" dirty="0" err="1"/>
              <a:t>rota</a:t>
            </a:r>
            <a:r>
              <a:rPr lang="en-US" dirty="0"/>
              <a:t>.</a:t>
            </a:r>
          </a:p>
          <a:p>
            <a:r>
              <a:rPr lang="en-US" dirty="0"/>
              <a:t>Person on watchdog </a:t>
            </a:r>
            <a:r>
              <a:rPr lang="en-US" dirty="0" err="1"/>
              <a:t>rota</a:t>
            </a:r>
            <a:r>
              <a:rPr lang="en-US" dirty="0"/>
              <a:t> responsible for monitoring ALL watchdogs received during their allocated time.</a:t>
            </a:r>
          </a:p>
          <a:p>
            <a:r>
              <a:rPr lang="en-US" dirty="0"/>
              <a:t>Receive a watchdog alarm indicating an issue.</a:t>
            </a:r>
          </a:p>
          <a:p>
            <a:r>
              <a:rPr lang="en-US" dirty="0"/>
              <a:t>Person on </a:t>
            </a:r>
            <a:r>
              <a:rPr lang="en-US" dirty="0" err="1"/>
              <a:t>rota</a:t>
            </a:r>
            <a:r>
              <a:rPr lang="en-US" dirty="0"/>
              <a:t> moves the ticket into under investigation.</a:t>
            </a:r>
          </a:p>
          <a:p>
            <a:r>
              <a:rPr lang="en-US" dirty="0"/>
              <a:t>Be mindful of distribution on Watchdog emails – customer is on some watchdogs.</a:t>
            </a:r>
          </a:p>
          <a:p>
            <a:r>
              <a:rPr lang="en-US" dirty="0"/>
              <a:t>Begin investigation and run outage scripts where necessary.</a:t>
            </a:r>
          </a:p>
          <a:p>
            <a:r>
              <a:rPr lang="en-US" dirty="0"/>
              <a:t>If customer facing issue, a support ticket MUST be created and the customer informed. RCA may be required.</a:t>
            </a:r>
          </a:p>
          <a:p>
            <a:r>
              <a:rPr lang="en-US" dirty="0"/>
              <a:t>Once investigation completed the under investigation email should be replied to with findings.</a:t>
            </a:r>
          </a:p>
          <a:p>
            <a:r>
              <a:rPr lang="en-US" dirty="0"/>
              <a:t>Read &amp; Re-read watchdog section in Errigal wiki.</a:t>
            </a:r>
          </a:p>
        </p:txBody>
      </p:sp>
    </p:spTree>
    <p:extLst>
      <p:ext uri="{BB962C8B-B14F-4D97-AF65-F5344CB8AC3E}">
        <p14:creationId xmlns:p14="http://schemas.microsoft.com/office/powerpoint/2010/main" val="384992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www.errigal.com</a:t>
            </a:r>
          </a:p>
        </p:txBody>
      </p:sp>
      <p:sp>
        <p:nvSpPr>
          <p:cNvPr id="3" name="Slide Number Placeholder 2"/>
          <p:cNvSpPr>
            <a:spLocks noGrp="1"/>
          </p:cNvSpPr>
          <p:nvPr>
            <p:ph type="sldNum" sz="quarter" idx="12"/>
          </p:nvPr>
        </p:nvSpPr>
        <p:spPr/>
        <p:txBody>
          <a:bodyPr/>
          <a:lstStyle/>
          <a:p>
            <a:fld id="{BCF0A5FB-4A94-2347-8F82-821DF9E8D446}" type="slidenum">
              <a:rPr lang="en-US" smtClean="0"/>
              <a:pPr/>
              <a:t>9</a:t>
            </a:fld>
            <a:r>
              <a:rPr lang="en-US" dirty="0"/>
              <a:t> </a:t>
            </a:r>
          </a:p>
        </p:txBody>
      </p:sp>
      <p:sp>
        <p:nvSpPr>
          <p:cNvPr id="4" name="Title 3"/>
          <p:cNvSpPr>
            <a:spLocks noGrp="1"/>
          </p:cNvSpPr>
          <p:nvPr>
            <p:ph type="title"/>
          </p:nvPr>
        </p:nvSpPr>
        <p:spPr/>
        <p:txBody>
          <a:bodyPr/>
          <a:lstStyle/>
          <a:p>
            <a:r>
              <a:rPr lang="en-US" dirty="0"/>
              <a:t>Dealing with Emails</a:t>
            </a:r>
          </a:p>
        </p:txBody>
      </p:sp>
      <p:sp>
        <p:nvSpPr>
          <p:cNvPr id="5" name="Content Placeholder 4"/>
          <p:cNvSpPr>
            <a:spLocks noGrp="1"/>
          </p:cNvSpPr>
          <p:nvPr>
            <p:ph sz="half" idx="1"/>
          </p:nvPr>
        </p:nvSpPr>
        <p:spPr>
          <a:xfrm>
            <a:off x="432000" y="1087200"/>
            <a:ext cx="8280000" cy="4867200"/>
          </a:xfrm>
        </p:spPr>
        <p:txBody>
          <a:bodyPr>
            <a:normAutofit fontScale="92500" lnSpcReduction="10000"/>
          </a:bodyPr>
          <a:lstStyle/>
          <a:p>
            <a:r>
              <a:rPr lang="en-US" dirty="0"/>
              <a:t>Documentation in wiki for “Dealing with Emails”</a:t>
            </a:r>
          </a:p>
          <a:p>
            <a:r>
              <a:rPr lang="en-US" dirty="0"/>
              <a:t>Emails to customer should be formal in nature</a:t>
            </a:r>
          </a:p>
          <a:p>
            <a:r>
              <a:rPr lang="en-IE" dirty="0"/>
              <a:t>If you are asking a question be sure that it is clear </a:t>
            </a:r>
          </a:p>
          <a:p>
            <a:r>
              <a:rPr lang="en-IE" dirty="0"/>
              <a:t>Formatting and spelling are important</a:t>
            </a:r>
          </a:p>
          <a:p>
            <a:r>
              <a:rPr lang="en-IE" dirty="0"/>
              <a:t>Large email chains can be troublesome</a:t>
            </a:r>
          </a:p>
          <a:p>
            <a:r>
              <a:rPr lang="en-IE" dirty="0"/>
              <a:t>Specify what system you are referring to e.g. QA or Production</a:t>
            </a:r>
          </a:p>
          <a:p>
            <a:r>
              <a:rPr lang="en-IE" dirty="0"/>
              <a:t>Almost ALL emails should have a call to action for the recipient:</a:t>
            </a:r>
          </a:p>
          <a:p>
            <a:pPr lvl="1"/>
            <a:r>
              <a:rPr lang="en-IE" dirty="0"/>
              <a:t>Please review this report on QA</a:t>
            </a:r>
          </a:p>
          <a:p>
            <a:pPr lvl="1"/>
            <a:r>
              <a:rPr lang="en-IE" dirty="0"/>
              <a:t>Please let me know if you have feedback on this data</a:t>
            </a:r>
          </a:p>
          <a:p>
            <a:pPr lvl="1"/>
            <a:r>
              <a:rPr lang="en-IE" dirty="0"/>
              <a:t>I will close out this support ticket if there are no further questions on this item</a:t>
            </a:r>
          </a:p>
          <a:p>
            <a:r>
              <a:rPr lang="en-IE" dirty="0"/>
              <a:t>Take a look at old emails for format/ structure of emails – Michelle, Dave, John, Anna</a:t>
            </a:r>
          </a:p>
          <a:p>
            <a:r>
              <a:rPr lang="en-IE" dirty="0"/>
              <a:t>Read the email as many times as possible before sending! </a:t>
            </a:r>
          </a:p>
          <a:p>
            <a:r>
              <a:rPr lang="en-IE" dirty="0"/>
              <a:t>Turn on Gmail Undo send feature</a:t>
            </a:r>
          </a:p>
          <a:p>
            <a:r>
              <a:rPr lang="en-IE" dirty="0"/>
              <a:t>Utilise email filters and read your emails</a:t>
            </a:r>
          </a:p>
        </p:txBody>
      </p:sp>
      <p:pic>
        <p:nvPicPr>
          <p:cNvPr id="7" name="Picture 6"/>
          <p:cNvPicPr>
            <a:picLocks noChangeAspect="1"/>
          </p:cNvPicPr>
          <p:nvPr/>
        </p:nvPicPr>
        <p:blipFill rotWithShape="1">
          <a:blip r:embed="rId2"/>
          <a:srcRect l="5507" t="12763" r="5978" b="9552"/>
          <a:stretch/>
        </p:blipFill>
        <p:spPr>
          <a:xfrm>
            <a:off x="6497989" y="923453"/>
            <a:ext cx="2239817" cy="1660013"/>
          </a:xfrm>
          <a:prstGeom prst="rect">
            <a:avLst/>
          </a:prstGeom>
        </p:spPr>
      </p:pic>
    </p:spTree>
    <p:extLst>
      <p:ext uri="{BB962C8B-B14F-4D97-AF65-F5344CB8AC3E}">
        <p14:creationId xmlns:p14="http://schemas.microsoft.com/office/powerpoint/2010/main" val="1095300893"/>
      </p:ext>
    </p:extLst>
  </p:cSld>
  <p:clrMapOvr>
    <a:masterClrMapping/>
  </p:clrMapOvr>
</p:sld>
</file>

<file path=ppt/theme/theme1.xml><?xml version="1.0" encoding="utf-8"?>
<a:theme xmlns:a="http://schemas.openxmlformats.org/drawingml/2006/main" name="Office Theme">
  <a:themeElements>
    <a:clrScheme name="Errigal Colour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Feb 17.pptx" id="{4E16FFE5-C73C-415B-8CFD-ADDE18D24D2A}" vid="{84EE77A2-2864-49C4-865F-B220A13D8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Feb 17</Template>
  <TotalTime>552</TotalTime>
  <Words>2057</Words>
  <Application>Microsoft Office PowerPoint</Application>
  <PresentationFormat>On-screen Show (4:3)</PresentationFormat>
  <Paragraphs>195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.AppleSystemUIFont</vt:lpstr>
      <vt:lpstr>Arial</vt:lpstr>
      <vt:lpstr>Calibri</vt:lpstr>
      <vt:lpstr>Office Theme</vt:lpstr>
      <vt:lpstr>PowerPoint Presentation</vt:lpstr>
      <vt:lpstr>Presentation Outline</vt:lpstr>
      <vt:lpstr>Support Rota – Creating tickets</vt:lpstr>
      <vt:lpstr>High Priority Tickets – Escalated Priority</vt:lpstr>
      <vt:lpstr>CC Support Process - 2017</vt:lpstr>
      <vt:lpstr>Billable/ Non-Billable Tickets</vt:lpstr>
      <vt:lpstr>Ticket LOEs &amp; Estimated Time</vt:lpstr>
      <vt:lpstr>Watchdog Rota Process</vt:lpstr>
      <vt:lpstr>Dealing with Emails</vt:lpstr>
      <vt:lpstr>Updating tickets</vt:lpstr>
      <vt:lpstr>Out Of Office - OOO</vt:lpstr>
      <vt:lpstr>Harvest</vt:lpstr>
      <vt:lpstr>Harvest – Jira Integration - General Overview</vt:lpstr>
      <vt:lpstr>General Guidelines</vt:lpstr>
      <vt:lpstr>General Guidelines</vt:lpstr>
      <vt:lpstr>Unsure? Check the wiki!</vt:lpstr>
      <vt:lpstr>Summary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McCausland</dc:creator>
  <cp:lastModifiedBy>Michelle McCausland</cp:lastModifiedBy>
  <cp:revision>43</cp:revision>
  <dcterms:created xsi:type="dcterms:W3CDTF">2017-03-10T16:02:11Z</dcterms:created>
  <dcterms:modified xsi:type="dcterms:W3CDTF">2017-04-05T11:28:05Z</dcterms:modified>
</cp:coreProperties>
</file>