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  <p:embeddedFont>
      <p:font typeface="Average"/>
      <p:regular r:id="rId24"/>
    </p:embeddedFont>
    <p:embeddedFont>
      <p:font typeface="Oswald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Average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swald-bold.fntdata"/><Relationship Id="rId25" Type="http://schemas.openxmlformats.org/officeDocument/2006/relationships/font" Target="fonts/Oswald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099" cy="206999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671257" y="990800"/>
            <a:ext cx="7801500" cy="1730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255275"/>
            <a:ext cx="8520599" cy="1890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71250" y="2141250"/>
            <a:ext cx="7852199" cy="861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8452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5.png"/><Relationship Id="rId4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6.png"/><Relationship Id="rId4" Type="http://schemas.openxmlformats.org/officeDocument/2006/relationships/image" Target="../media/image07.png"/><Relationship Id="rId5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525" y="1070025"/>
            <a:ext cx="8910299" cy="369859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/>
          <p:nvPr/>
        </p:nvSpPr>
        <p:spPr>
          <a:xfrm>
            <a:off x="133525" y="116950"/>
            <a:ext cx="8910299" cy="873899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1" name="Shape 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750" y="374126"/>
            <a:ext cx="2267149" cy="31932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>
            <p:ph type="ctrTitle"/>
          </p:nvPr>
        </p:nvSpPr>
        <p:spPr>
          <a:xfrm>
            <a:off x="3871824" y="315196"/>
            <a:ext cx="4988100" cy="56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sz="18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Ticket Creation : Best Practices &amp; Guidelines</a:t>
            </a:r>
          </a:p>
          <a:p>
            <a:pPr lvl="0" algn="r">
              <a:spcBef>
                <a:spcPts val="0"/>
              </a:spcBef>
              <a:buNone/>
            </a:pPr>
            <a:r>
              <a:rPr lang="en" sz="14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Dave McGee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Creating Support Tickets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401425" y="1152475"/>
            <a:ext cx="8430900" cy="3696300"/>
          </a:xfrm>
          <a:prstGeom prst="rect">
            <a:avLst/>
          </a:prstGeom>
          <a:solidFill>
            <a:srgbClr val="37474F">
              <a:alpha val="53030"/>
            </a:srgbClr>
          </a:solidFill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200">
                <a:solidFill>
                  <a:srgbClr val="FFFFFF"/>
                </a:solidFill>
              </a:rPr>
              <a:t>Good examples of ticket summaries from the last 30 days (Praise for everyone!)</a:t>
            </a:r>
            <a:br>
              <a:rPr lang="en" sz="1200">
                <a:solidFill>
                  <a:srgbClr val="FFFFFF"/>
                </a:solidFill>
              </a:rPr>
            </a:b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Average"/>
            </a:pPr>
            <a:r>
              <a:rPr lang="en" sz="1200">
                <a:solidFill>
                  <a:srgbClr val="FFFFFF"/>
                </a:solidFill>
              </a:rPr>
              <a:t>“Load new scnoc.crowncastle.com SSL certificate”</a:t>
            </a:r>
          </a:p>
          <a:p>
            <a:pPr indent="-3048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</a:pPr>
            <a:r>
              <a:rPr lang="en" sz="1200">
                <a:solidFill>
                  <a:srgbClr val="FFFFFF"/>
                </a:solidFill>
              </a:rPr>
              <a:t>Short and specific</a:t>
            </a:r>
            <a:br>
              <a:rPr lang="en" sz="1200">
                <a:solidFill>
                  <a:srgbClr val="FFFFFF"/>
                </a:solidFill>
              </a:rPr>
            </a:b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</a:pPr>
            <a:r>
              <a:rPr lang="en" sz="1200">
                <a:solidFill>
                  <a:srgbClr val="FFFFFF"/>
                </a:solidFill>
              </a:rPr>
              <a:t>“Fiber Proximity Incorrect in Dig Portal for ticket A53220982-00A” </a:t>
            </a:r>
          </a:p>
          <a:p>
            <a:pPr indent="-3048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</a:pPr>
            <a:r>
              <a:rPr lang="en" sz="1200">
                <a:solidFill>
                  <a:srgbClr val="FFFFFF"/>
                </a:solidFill>
              </a:rPr>
              <a:t>This specifies the field affected, the problem, the application, and the exact end-user ticket impacted.</a:t>
            </a:r>
            <a:br>
              <a:rPr lang="en" sz="1200">
                <a:solidFill>
                  <a:srgbClr val="FFFFFF"/>
                </a:solidFill>
              </a:rPr>
            </a:b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Average"/>
            </a:pPr>
            <a:r>
              <a:rPr lang="en" sz="1200">
                <a:solidFill>
                  <a:srgbClr val="FFFFFF"/>
                </a:solidFill>
              </a:rPr>
              <a:t>“Update PM Email Template to contain an ExteNet Purchase Order ID Field”</a:t>
            </a:r>
          </a:p>
          <a:p>
            <a:pPr indent="-3048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</a:pPr>
            <a:r>
              <a:rPr lang="en" sz="1200">
                <a:solidFill>
                  <a:srgbClr val="FFFFFF"/>
                </a:solidFill>
              </a:rPr>
              <a:t>This specifies the customer, email template and the field that needs to be added.</a:t>
            </a:r>
            <a:br>
              <a:rPr lang="en" sz="1200">
                <a:solidFill>
                  <a:srgbClr val="FFFFFF"/>
                </a:solidFill>
              </a:rPr>
            </a:b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</a:pPr>
            <a:r>
              <a:rPr lang="en" sz="1200">
                <a:solidFill>
                  <a:srgbClr val="FFFFFF"/>
                </a:solidFill>
              </a:rPr>
              <a:t>“Untranslated SOLiD trap from NE-DC-GSARRB-MIMO-OPN”</a:t>
            </a:r>
          </a:p>
          <a:p>
            <a:pPr indent="-3048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</a:pPr>
            <a:r>
              <a:rPr lang="en" sz="1200">
                <a:solidFill>
                  <a:srgbClr val="FFFFFF"/>
                </a:solidFill>
              </a:rPr>
              <a:t>Problem = trap not being translated</a:t>
            </a:r>
          </a:p>
          <a:p>
            <a:pPr indent="-3048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</a:pPr>
            <a:r>
              <a:rPr lang="en" sz="1200">
                <a:solidFill>
                  <a:srgbClr val="FFFFFF"/>
                </a:solidFill>
              </a:rPr>
              <a:t>Specific network element mentioned</a:t>
            </a:r>
          </a:p>
          <a:p>
            <a:pPr indent="-3048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</a:pPr>
            <a:r>
              <a:rPr lang="en" sz="1200">
                <a:solidFill>
                  <a:srgbClr val="FFFFFF"/>
                </a:solidFill>
              </a:rPr>
              <a:t>Specific technology specified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br>
              <a:rPr lang="en" sz="1200">
                <a:solidFill>
                  <a:srgbClr val="FFFFFF"/>
                </a:solidFill>
              </a:rPr>
            </a:b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Creating Development Tickets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401425" y="1152475"/>
            <a:ext cx="8430900" cy="3696300"/>
          </a:xfrm>
          <a:prstGeom prst="rect">
            <a:avLst/>
          </a:prstGeom>
          <a:solidFill>
            <a:srgbClr val="37474F">
              <a:alpha val="53030"/>
            </a:srgbClr>
          </a:solidFill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Average"/>
            </a:pPr>
            <a:r>
              <a:rPr lang="en" sz="1400">
                <a:solidFill>
                  <a:srgbClr val="FFFFFF"/>
                </a:solidFill>
              </a:rPr>
              <a:t>JIRA Ticket Creation (Crown Castle and ExteNet)</a:t>
            </a:r>
          </a:p>
          <a:p>
            <a:pPr indent="-228600" lvl="1" marL="914400" rtl="0">
              <a:lnSpc>
                <a:spcPct val="130000"/>
              </a:lnSpc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Fields to focus on that could impact progress, reporting, billing, &amp; management</a:t>
            </a:r>
          </a:p>
          <a:p>
            <a:pPr indent="-228600" lvl="2" marL="1371600" rtl="0">
              <a:lnSpc>
                <a:spcPct val="130000"/>
              </a:lnSpc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Project: IDMS is becoming the master backlog</a:t>
            </a:r>
          </a:p>
          <a:p>
            <a:pPr indent="-228600" lvl="2" marL="1371600" rtl="0">
              <a:lnSpc>
                <a:spcPct val="130000"/>
              </a:lnSpc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Issue Type: Bug, Task, Story (Important for billing!)</a:t>
            </a:r>
          </a:p>
          <a:p>
            <a:pPr indent="-228600" lvl="2" marL="1371600" rtl="0">
              <a:lnSpc>
                <a:spcPct val="130000"/>
              </a:lnSpc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Summary: Use user stories as much as possible (More to come..)</a:t>
            </a:r>
          </a:p>
          <a:p>
            <a:pPr indent="-228600" lvl="2" marL="1371600" rtl="0">
              <a:lnSpc>
                <a:spcPct val="130000"/>
              </a:lnSpc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Story Points: Estimation on level of effort required. Consult with developer/team</a:t>
            </a:r>
          </a:p>
          <a:p>
            <a:pPr indent="-228600" lvl="2" marL="1371600" rtl="0">
              <a:lnSpc>
                <a:spcPct val="130000"/>
              </a:lnSpc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Description: Don’t be afraid to further details here, to compliment a user story</a:t>
            </a:r>
          </a:p>
          <a:p>
            <a:pPr indent="-228600" lvl="3" marL="1828800" rtl="0">
              <a:lnSpc>
                <a:spcPct val="130000"/>
              </a:lnSpc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What is being requested? (Incl. Sequence diagrams, photos of white board sessions..)</a:t>
            </a:r>
          </a:p>
          <a:p>
            <a:pPr indent="-228600" lvl="3" marL="1828800" rtl="0">
              <a:lnSpc>
                <a:spcPct val="130000"/>
              </a:lnSpc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Who is requesting it? (Use cases)</a:t>
            </a:r>
          </a:p>
          <a:p>
            <a:pPr indent="-228600" lvl="3" marL="1828800" rtl="0">
              <a:lnSpc>
                <a:spcPct val="130000"/>
              </a:lnSpc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What problem is it solving?</a:t>
            </a:r>
          </a:p>
          <a:p>
            <a:pPr indent="-228600" lvl="3" marL="1828800" rtl="0">
              <a:lnSpc>
                <a:spcPct val="130000"/>
              </a:lnSpc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Why is this helpful? (Supporting customer communications)</a:t>
            </a:r>
          </a:p>
          <a:p>
            <a:pPr indent="-228600" lvl="2" marL="1371600" rtl="0">
              <a:lnSpc>
                <a:spcPct val="130000"/>
              </a:lnSpc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Security Level: Important to restrict visibility (EXT, CC, ERRIGAL)</a:t>
            </a:r>
          </a:p>
          <a:p>
            <a:pPr lvl="0" marR="0" rtl="0" algn="l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indent="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None/>
            </a:pPr>
            <a:br>
              <a:rPr lang="en" sz="1400">
                <a:solidFill>
                  <a:srgbClr val="FFFFFF"/>
                </a:solidFill>
              </a:rPr>
            </a:br>
          </a:p>
          <a:p>
            <a:pPr lvl="0" marR="0" rtl="0" algn="l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User Stories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401425" y="1152475"/>
            <a:ext cx="8430900" cy="3696300"/>
          </a:xfrm>
          <a:prstGeom prst="rect">
            <a:avLst/>
          </a:prstGeom>
          <a:solidFill>
            <a:srgbClr val="37474F">
              <a:alpha val="81320"/>
            </a:srgbClr>
          </a:solidFill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Average"/>
            </a:pPr>
            <a:r>
              <a:rPr lang="en" sz="1400">
                <a:solidFill>
                  <a:srgbClr val="FFFFFF"/>
                </a:solidFill>
              </a:rPr>
              <a:t>A very important tool used in agile software development to capture a summary or description of a feature from an end-user perspective, in a ticket!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Type of user, what they want, and why?</a:t>
            </a:r>
            <a:br>
              <a:rPr lang="en">
                <a:solidFill>
                  <a:srgbClr val="FFFFFF"/>
                </a:solidFill>
              </a:rPr>
            </a:b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</a:pPr>
            <a:r>
              <a:rPr lang="en" sz="1400">
                <a:solidFill>
                  <a:srgbClr val="FFFFFF"/>
                </a:solidFill>
              </a:rPr>
              <a:t>User Stories assist us with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Agreeing on requirements with customers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Attempting to fulfil exactly what is being asked for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Estimating the amount of work required in a development task</a:t>
            </a:r>
            <a:br>
              <a:rPr lang="en">
                <a:solidFill>
                  <a:srgbClr val="FFFFFF"/>
                </a:solidFill>
              </a:rPr>
            </a:b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</a:pPr>
            <a:r>
              <a:rPr lang="en" sz="1400">
                <a:solidFill>
                  <a:srgbClr val="FFFFFF"/>
                </a:solidFill>
              </a:rPr>
              <a:t>User stories should be short, simple and written from the perspective of the person who desires the new capability</a:t>
            </a:r>
            <a:br>
              <a:rPr lang="en" sz="1400">
                <a:solidFill>
                  <a:srgbClr val="FFFFFF"/>
                </a:solidFill>
              </a:rPr>
            </a:b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</a:pPr>
            <a:r>
              <a:rPr lang="en" sz="1400">
                <a:solidFill>
                  <a:srgbClr val="FFFFFF"/>
                </a:solidFill>
              </a:rPr>
              <a:t>As a </a:t>
            </a:r>
            <a:r>
              <a:rPr lang="en" sz="1400" u="sng">
                <a:solidFill>
                  <a:srgbClr val="FFFFFF"/>
                </a:solidFill>
              </a:rPr>
              <a:t>&lt;type of user&gt;</a:t>
            </a:r>
            <a:r>
              <a:rPr lang="en" sz="1400">
                <a:solidFill>
                  <a:srgbClr val="FFFFFF"/>
                </a:solidFill>
              </a:rPr>
              <a:t>, I want </a:t>
            </a:r>
            <a:r>
              <a:rPr lang="en" sz="1400" u="sng">
                <a:solidFill>
                  <a:srgbClr val="FFFFFF"/>
                </a:solidFill>
              </a:rPr>
              <a:t>&lt;some function/goal&gt;</a:t>
            </a:r>
            <a:r>
              <a:rPr lang="en" sz="1400">
                <a:solidFill>
                  <a:srgbClr val="FFFFFF"/>
                </a:solidFill>
              </a:rPr>
              <a:t>, so that </a:t>
            </a:r>
            <a:r>
              <a:rPr lang="en" sz="1400" u="sng">
                <a:solidFill>
                  <a:srgbClr val="FFFFFF"/>
                </a:solidFill>
              </a:rPr>
              <a:t>&lt;some reason&gt;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br>
              <a:rPr lang="en" sz="1400">
                <a:solidFill>
                  <a:srgbClr val="FFFFFF"/>
                </a:solidFill>
              </a:rPr>
            </a:b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User Stories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401425" y="1152475"/>
            <a:ext cx="8430900" cy="3696300"/>
          </a:xfrm>
          <a:prstGeom prst="rect">
            <a:avLst/>
          </a:prstGeom>
          <a:solidFill>
            <a:srgbClr val="37474F">
              <a:alpha val="81320"/>
            </a:srgbClr>
          </a:solidFill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</a:pPr>
            <a:r>
              <a:rPr lang="en" sz="1400">
                <a:solidFill>
                  <a:srgbClr val="FFFFFF"/>
                </a:solidFill>
              </a:rPr>
              <a:t>Bad Development Tickets! (No shaming!) : Focus on summaries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“Workflow save bugs” - WHAT!?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“Code review use of Object as cache keys” - Where?!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“We need a hub-level report.” - Who needs it, what does it entail, and where does it go?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“Alternative to Excel File Loader” - Too vague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“Clean-up reports view” - Too vague</a:t>
            </a:r>
            <a:br>
              <a:rPr lang="en">
                <a:solidFill>
                  <a:srgbClr val="FFFFFF"/>
                </a:solidFill>
              </a:rPr>
            </a:b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</a:pPr>
            <a:r>
              <a:rPr lang="en" sz="1400">
                <a:solidFill>
                  <a:srgbClr val="FFFFFF"/>
                </a:solidFill>
              </a:rPr>
              <a:t>Good examples of user stories </a:t>
            </a:r>
            <a:r>
              <a:rPr lang="en" sz="1200">
                <a:solidFill>
                  <a:srgbClr val="FFFFFF"/>
                </a:solidFill>
              </a:rPr>
              <a:t>(Remember: As a </a:t>
            </a:r>
            <a:r>
              <a:rPr lang="en" sz="1200" u="sng">
                <a:solidFill>
                  <a:srgbClr val="FFFFFF"/>
                </a:solidFill>
              </a:rPr>
              <a:t>&lt;type of user&gt;</a:t>
            </a:r>
            <a:r>
              <a:rPr lang="en" sz="1200">
                <a:solidFill>
                  <a:srgbClr val="FFFFFF"/>
                </a:solidFill>
              </a:rPr>
              <a:t>, I want </a:t>
            </a:r>
            <a:r>
              <a:rPr lang="en" sz="1200" u="sng">
                <a:solidFill>
                  <a:srgbClr val="FFFFFF"/>
                </a:solidFill>
              </a:rPr>
              <a:t>&lt;some function/goal&gt;</a:t>
            </a:r>
            <a:r>
              <a:rPr lang="en" sz="1200">
                <a:solidFill>
                  <a:srgbClr val="FFFFFF"/>
                </a:solidFill>
              </a:rPr>
              <a:t>, so that </a:t>
            </a:r>
            <a:r>
              <a:rPr lang="en" sz="1200" u="sng">
                <a:solidFill>
                  <a:srgbClr val="FFFFFF"/>
                </a:solidFill>
              </a:rPr>
              <a:t>&lt;some reason&gt;)</a:t>
            </a: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</a:pPr>
            <a:r>
              <a:rPr lang="en">
                <a:solidFill>
                  <a:srgbClr val="FFFFFF"/>
                </a:solidFill>
              </a:rPr>
              <a:t>“A dig technician should be able to utilise the "Ruler" tool on Google Maps so they can measure distance on the map between two points”</a:t>
            </a:r>
            <a:br>
              <a:rPr lang="en">
                <a:solidFill>
                  <a:srgbClr val="FFFFFF"/>
                </a:solidFill>
              </a:rPr>
            </a:b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“A dig technician should be able to utilise the "View Nearby Nodes" tool for a dig ticket on Google Maps so that they can gather information about what network elements exist in the area of a location”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br>
              <a:rPr lang="en" sz="1400">
                <a:solidFill>
                  <a:srgbClr val="FFFFFF"/>
                </a:solidFill>
              </a:rPr>
            </a:b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What’s happening right now?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401425" y="1152475"/>
            <a:ext cx="8430900" cy="3696300"/>
          </a:xfrm>
          <a:prstGeom prst="rect">
            <a:avLst/>
          </a:prstGeom>
          <a:solidFill>
            <a:srgbClr val="37474F">
              <a:alpha val="81320"/>
            </a:srgbClr>
          </a:solidFill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</a:pPr>
            <a:r>
              <a:rPr lang="en" sz="1400">
                <a:solidFill>
                  <a:srgbClr val="FFFFFF"/>
                </a:solidFill>
              </a:rPr>
              <a:t>Development tickets are added to backlogs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Consult with a senior developer before creating a ticket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Development backlog items are prioritised in development sprints on scrum boards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Send dev tickets to London for review and customer interface.</a:t>
            </a:r>
            <a:br>
              <a:rPr lang="en">
                <a:solidFill>
                  <a:srgbClr val="FFFFFF"/>
                </a:solidFill>
              </a:rPr>
            </a:b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</a:pPr>
            <a:r>
              <a:rPr lang="en" sz="1400">
                <a:solidFill>
                  <a:srgbClr val="FFFFFF"/>
                </a:solidFill>
              </a:rPr>
              <a:t>Support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1st level support generally handle creation of most tickets on Kanban boards, but be ready!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Another Errigal-U presentation is on the way for the overall support process</a:t>
            </a:r>
          </a:p>
          <a:p>
            <a: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Michelle (Friday, Jan 29th at 5pm)</a:t>
            </a:r>
            <a:br>
              <a:rPr lang="en">
                <a:solidFill>
                  <a:srgbClr val="FFFFFF"/>
                </a:solidFill>
              </a:rPr>
            </a:b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</a:pPr>
            <a:r>
              <a:rPr lang="en" sz="1400">
                <a:solidFill>
                  <a:srgbClr val="FFFFFF"/>
                </a:solidFill>
              </a:rPr>
              <a:t>Improvements on the way..</a:t>
            </a: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</a:pPr>
            <a:r>
              <a:rPr lang="en">
                <a:solidFill>
                  <a:srgbClr val="FFFFFF"/>
                </a:solidFill>
              </a:rPr>
              <a:t>This is a team effort. We all work with tickets on a day-to-day basis. 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More to come… “ScottyPro Kanban”, “Support-Dev Projects Board” and more!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br>
              <a:rPr lang="en" sz="1400">
                <a:solidFill>
                  <a:srgbClr val="FFFFFF"/>
                </a:solidFill>
              </a:rPr>
            </a:b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/>
          <p:cNvPicPr preferRelativeResize="0"/>
          <p:nvPr/>
        </p:nvPicPr>
        <p:blipFill>
          <a:blip r:embed="rId3">
            <a:alphaModFix amt="45000"/>
          </a:blip>
          <a:stretch>
            <a:fillRect/>
          </a:stretch>
        </p:blipFill>
        <p:spPr>
          <a:xfrm>
            <a:off x="204787" y="528637"/>
            <a:ext cx="8734425" cy="408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>
            <p:ph type="ctrTitle"/>
          </p:nvPr>
        </p:nvSpPr>
        <p:spPr>
          <a:xfrm>
            <a:off x="671257" y="990800"/>
            <a:ext cx="7801500" cy="1730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/>
              <a:t>Thanks :)</a:t>
            </a:r>
          </a:p>
        </p:txBody>
      </p:sp>
      <p:sp>
        <p:nvSpPr>
          <p:cNvPr id="147" name="Shape 147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Questions/Comments?</a:t>
            </a:r>
          </a:p>
        </p:txBody>
      </p:sp>
      <p:pic>
        <p:nvPicPr>
          <p:cNvPr id="148" name="Shape 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925" y="1672875"/>
            <a:ext cx="2828031" cy="2121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7275" y="1672875"/>
            <a:ext cx="2828025" cy="212102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204800" y="528650"/>
            <a:ext cx="7291799" cy="587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That was very serious. Here are some</a:t>
            </a:r>
            <a:r>
              <a:rPr lang="en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 cats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Introduction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401425" y="1152475"/>
            <a:ext cx="8430900" cy="3696300"/>
          </a:xfrm>
          <a:prstGeom prst="rect">
            <a:avLst/>
          </a:prstGeom>
          <a:solidFill>
            <a:srgbClr val="37474F">
              <a:alpha val="53030"/>
            </a:srgbClr>
          </a:solidFill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lnSpc>
                <a:spcPct val="130000"/>
              </a:lnSpc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400">
                <a:solidFill>
                  <a:srgbClr val="FFFFFF"/>
                </a:solidFill>
              </a:rPr>
              <a:t>This presentation focuses on best practices and guidelines for the creation of tickets within Errigal</a:t>
            </a:r>
          </a:p>
          <a:p>
            <a:pPr indent="-228600" lvl="1" marL="914400" rtl="0">
              <a:lnSpc>
                <a:spcPct val="130000"/>
              </a:lnSpc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Support</a:t>
            </a:r>
          </a:p>
          <a:p>
            <a:pPr indent="-228600" lvl="1" marL="914400" rtl="0">
              <a:lnSpc>
                <a:spcPct val="130000"/>
              </a:lnSpc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Development </a:t>
            </a:r>
            <a:br>
              <a:rPr lang="en">
                <a:solidFill>
                  <a:srgbClr val="FFFFFF"/>
                </a:solidFill>
              </a:rPr>
            </a:br>
          </a:p>
          <a:p>
            <a:pPr indent="-317500" lvl="0" marL="457200" rtl="0">
              <a:lnSpc>
                <a:spcPct val="130000"/>
              </a:lnSpc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400">
                <a:solidFill>
                  <a:srgbClr val="FFFFFF"/>
                </a:solidFill>
              </a:rPr>
              <a:t>This particular presentation isn’t intended for training staff on how to use JIRA or ScottyPro</a:t>
            </a:r>
            <a:br>
              <a:rPr lang="en" sz="1400">
                <a:solidFill>
                  <a:srgbClr val="FFFFFF"/>
                </a:solidFill>
              </a:rPr>
            </a:br>
          </a:p>
          <a:p>
            <a:pPr indent="-317500" lvl="0" marL="457200" rtl="0">
              <a:lnSpc>
                <a:spcPct val="130000"/>
              </a:lnSpc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400">
                <a:solidFill>
                  <a:srgbClr val="FFFFFF"/>
                </a:solidFill>
              </a:rPr>
              <a:t>The best practices and guidelines discussed are based off feedback from multiple stakeholders</a:t>
            </a:r>
          </a:p>
          <a:p>
            <a:pPr indent="-228600" lvl="1" marL="914400" rtl="0">
              <a:lnSpc>
                <a:spcPct val="130000"/>
              </a:lnSpc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Support team</a:t>
            </a:r>
          </a:p>
          <a:p>
            <a:pPr indent="-228600" lvl="1" marL="914400" rtl="0">
              <a:lnSpc>
                <a:spcPct val="130000"/>
              </a:lnSpc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Development team  </a:t>
            </a:r>
          </a:p>
          <a:p>
            <a:pPr indent="-228600" lvl="1" marL="914400" rtl="0">
              <a:lnSpc>
                <a:spcPct val="130000"/>
              </a:lnSpc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Management </a:t>
            </a:r>
          </a:p>
          <a:p>
            <a:pPr indent="-228600" lvl="1" marL="914400" rtl="0">
              <a:lnSpc>
                <a:spcPct val="130000"/>
              </a:lnSpc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Billing / Admin / HR </a:t>
            </a:r>
          </a:p>
          <a:p>
            <a:pPr indent="-317500" lvl="1" marL="914400" rtl="0">
              <a:lnSpc>
                <a:spcPct val="130000"/>
              </a:lnSpc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>
                <a:solidFill>
                  <a:srgbClr val="FFFFFF"/>
                </a:solidFill>
              </a:rPr>
              <a:t>Customers </a:t>
            </a:r>
            <a:br>
              <a:rPr lang="en">
                <a:solidFill>
                  <a:srgbClr val="FFFFFF"/>
                </a:solidFill>
              </a:rPr>
            </a:b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Why is this important?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401425" y="1152475"/>
            <a:ext cx="8430900" cy="3696300"/>
          </a:xfrm>
          <a:prstGeom prst="rect">
            <a:avLst/>
          </a:prstGeom>
          <a:solidFill>
            <a:srgbClr val="37474F">
              <a:alpha val="53030"/>
            </a:srgbClr>
          </a:solidFill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400">
                <a:solidFill>
                  <a:srgbClr val="FFFFFF"/>
                </a:solidFill>
              </a:rPr>
              <a:t>Tickets drive the progress of work from creation through to completion for most of our internal and external, customer-facing work</a:t>
            </a:r>
          </a:p>
          <a:p>
            <a:pPr indent="-317500" lvl="1" marL="9144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>
                <a:solidFill>
                  <a:srgbClr val="FFFFFF"/>
                </a:solidFill>
              </a:rPr>
              <a:t>D</a:t>
            </a:r>
            <a:r>
              <a:rPr lang="en" sz="1400">
                <a:solidFill>
                  <a:srgbClr val="FFFFFF"/>
                </a:solidFill>
              </a:rPr>
              <a:t>evelopment</a:t>
            </a:r>
          </a:p>
          <a:p>
            <a:pPr indent="-317500" lvl="1" marL="9144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>
                <a:solidFill>
                  <a:srgbClr val="FFFFFF"/>
                </a:solidFill>
              </a:rPr>
              <a:t>S</a:t>
            </a:r>
            <a:r>
              <a:rPr lang="en" sz="1400">
                <a:solidFill>
                  <a:srgbClr val="FFFFFF"/>
                </a:solidFill>
              </a:rPr>
              <a:t>upport </a:t>
            </a:r>
          </a:p>
          <a:p>
            <a:pPr indent="-317500" lvl="1" marL="9144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>
                <a:solidFill>
                  <a:srgbClr val="FFFFFF"/>
                </a:solidFill>
              </a:rPr>
              <a:t>O</a:t>
            </a:r>
            <a:r>
              <a:rPr lang="en" sz="1400">
                <a:solidFill>
                  <a:srgbClr val="FFFFFF"/>
                </a:solidFill>
              </a:rPr>
              <a:t>perations</a:t>
            </a:r>
            <a:br>
              <a:rPr lang="en" sz="1400">
                <a:solidFill>
                  <a:srgbClr val="FFFFFF"/>
                </a:solidFill>
              </a:rPr>
            </a:br>
          </a:p>
          <a:p>
            <a:pPr indent="-3175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400">
                <a:solidFill>
                  <a:srgbClr val="FFFFFF"/>
                </a:solidFill>
              </a:rPr>
              <a:t>From a billing perspective, the Admin department advise us that most of Errigal’s invoicing &amp; billing is processed and calculated against tickets! </a:t>
            </a:r>
            <a:br>
              <a:rPr lang="en" sz="1400">
                <a:solidFill>
                  <a:srgbClr val="FFFFFF"/>
                </a:solidFill>
              </a:rPr>
            </a:br>
          </a:p>
          <a:p>
            <a:pPr indent="-3175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400">
                <a:solidFill>
                  <a:srgbClr val="FFFFFF"/>
                </a:solidFill>
              </a:rPr>
              <a:t>Many stakeholders have questions; Everyone deserves answers from tickets! :-)</a:t>
            </a:r>
          </a:p>
          <a:p>
            <a:pPr indent="-317500" lvl="1" marL="9144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>
                <a:solidFill>
                  <a:srgbClr val="FFFFFF"/>
                </a:solidFill>
              </a:rPr>
              <a:t>Support: “What is the issue, and what troubleshooting steps have already taken place?”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Development: “What information do I need to replicate this issue?”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Admin/Billing: “Why was this ticket created and who requested it?”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Management: “What resources need to be assigned to these issues?”</a:t>
            </a:r>
          </a:p>
          <a:p>
            <a:pPr lvl="0" rtl="0">
              <a:spcBef>
                <a:spcPts val="0"/>
              </a:spcBef>
              <a:buNone/>
            </a:pPr>
            <a:br>
              <a:rPr lang="en">
                <a:solidFill>
                  <a:srgbClr val="FFFFFF"/>
                </a:solidFill>
              </a:rPr>
            </a:b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Context - Some quotes from the team! 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401425" y="1152475"/>
            <a:ext cx="8430900" cy="3696300"/>
          </a:xfrm>
          <a:prstGeom prst="rect">
            <a:avLst/>
          </a:prstGeom>
          <a:solidFill>
            <a:srgbClr val="37474F">
              <a:alpha val="53030"/>
            </a:srgbClr>
          </a:solidFill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400">
                <a:solidFill>
                  <a:srgbClr val="FFFFFF"/>
                </a:solidFill>
              </a:rPr>
              <a:t>We’ve come a long way in the last couple of months! Things have improved and we are all still busy working to improve.</a:t>
            </a:r>
            <a:br>
              <a:rPr lang="en" sz="1400">
                <a:solidFill>
                  <a:srgbClr val="FFFFFF"/>
                </a:solidFill>
              </a:rPr>
            </a:br>
          </a:p>
          <a:p>
            <a:pPr indent="-3175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400">
                <a:solidFill>
                  <a:srgbClr val="FFFFFF"/>
                </a:solidFill>
              </a:rPr>
              <a:t>Quote: “This ticket started out as </a:t>
            </a:r>
            <a:r>
              <a:rPr lang="en" sz="1400" u="sng">
                <a:solidFill>
                  <a:srgbClr val="FFFFFF"/>
                </a:solidFill>
              </a:rPr>
              <a:t>billable</a:t>
            </a:r>
            <a:r>
              <a:rPr lang="en" sz="1400">
                <a:solidFill>
                  <a:srgbClr val="FFFFFF"/>
                </a:solidFill>
              </a:rPr>
              <a:t> and then became </a:t>
            </a:r>
            <a:r>
              <a:rPr lang="en" sz="1400" u="sng">
                <a:solidFill>
                  <a:srgbClr val="FFFFFF"/>
                </a:solidFill>
              </a:rPr>
              <a:t>not billable</a:t>
            </a:r>
            <a:r>
              <a:rPr lang="en" sz="1400">
                <a:solidFill>
                  <a:srgbClr val="FFFFFF"/>
                </a:solidFill>
              </a:rPr>
              <a:t> - you might let me know if you think the whole ticket should be not billable?” - Unknown source, Admin Team, 2015 </a:t>
            </a:r>
            <a:br>
              <a:rPr lang="en" sz="1400">
                <a:solidFill>
                  <a:srgbClr val="FFFFFF"/>
                </a:solidFill>
              </a:rPr>
            </a:br>
          </a:p>
          <a:p>
            <a:pPr indent="-3175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400">
                <a:solidFill>
                  <a:srgbClr val="FFFFFF"/>
                </a:solidFill>
              </a:rPr>
              <a:t>Quote: “Tracking of customer communications and time not only impacts billing, but it now has a major impact on the support of our customers and the management of that process.” - Unknown source, Team Leader, 2015</a:t>
            </a:r>
            <a:br>
              <a:rPr lang="en" sz="1400">
                <a:solidFill>
                  <a:srgbClr val="FFFFFF"/>
                </a:solidFill>
              </a:rPr>
            </a:br>
          </a:p>
          <a:p>
            <a:pPr indent="-3175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400">
                <a:solidFill>
                  <a:srgbClr val="FFFFFF"/>
                </a:solidFill>
              </a:rPr>
              <a:t>Quote: “The biggest problem is when a ticket is created and there is NO DESCRIPTION (!!!) which just </a:t>
            </a:r>
            <a:r>
              <a:rPr lang="en" sz="1400" u="sng">
                <a:solidFill>
                  <a:srgbClr val="FFFFFF"/>
                </a:solidFill>
              </a:rPr>
              <a:t>breaks my heart</a:t>
            </a:r>
            <a:r>
              <a:rPr lang="en" sz="1400">
                <a:solidFill>
                  <a:srgbClr val="FFFFFF"/>
                </a:solidFill>
              </a:rPr>
              <a:t>” - Unknown source, Customer support co-ordinator department, 2015.</a:t>
            </a:r>
            <a:br>
              <a:rPr lang="en" sz="1400">
                <a:solidFill>
                  <a:srgbClr val="FFFFFF"/>
                </a:solidFill>
              </a:rPr>
            </a:br>
            <a:br>
              <a:rPr lang="en" sz="1400">
                <a:solidFill>
                  <a:srgbClr val="FFFFFF"/>
                </a:solidFill>
              </a:rPr>
            </a:b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All tickets - General guidelines (Only 8!)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401425" y="1152475"/>
            <a:ext cx="8430900" cy="3696300"/>
          </a:xfrm>
          <a:prstGeom prst="rect">
            <a:avLst/>
          </a:prstGeom>
          <a:solidFill>
            <a:srgbClr val="37474F">
              <a:alpha val="53030"/>
            </a:srgbClr>
          </a:solidFill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lnSpc>
                <a:spcPct val="130000"/>
              </a:lnSpc>
              <a:spcBef>
                <a:spcPts val="0"/>
              </a:spcBef>
              <a:buClr>
                <a:srgbClr val="FFFFFF"/>
              </a:buClr>
              <a:buSzPct val="100000"/>
              <a:buAutoNum type="arabicPeriod"/>
            </a:pPr>
            <a:r>
              <a:rPr lang="en" sz="1400">
                <a:solidFill>
                  <a:srgbClr val="FFFFFF"/>
                </a:solidFill>
              </a:rPr>
              <a:t>Create tickets with simple, specific explanations that are easy for a non-technical audience to understand</a:t>
            </a:r>
            <a:br>
              <a:rPr lang="en" sz="1400">
                <a:solidFill>
                  <a:srgbClr val="FFFFFF"/>
                </a:solidFill>
              </a:rPr>
            </a:br>
          </a:p>
          <a:p>
            <a:pPr indent="-317500" lvl="0" marL="457200" rtl="0">
              <a:lnSpc>
                <a:spcPct val="130000"/>
              </a:lnSpc>
              <a:spcBef>
                <a:spcPts val="0"/>
              </a:spcBef>
              <a:buClr>
                <a:srgbClr val="FFFFFF"/>
              </a:buClr>
              <a:buSzPct val="100000"/>
              <a:buAutoNum type="arabicPeriod"/>
            </a:pPr>
            <a:r>
              <a:rPr lang="en" sz="1400">
                <a:solidFill>
                  <a:srgbClr val="FFFFFF"/>
                </a:solidFill>
              </a:rPr>
              <a:t>Think about how you summarise, categorise and label your ticket. It could impact billing. Use “Bug fix” with caution!</a:t>
            </a:r>
            <a:br>
              <a:rPr lang="en" sz="1400">
                <a:solidFill>
                  <a:srgbClr val="FFFFFF"/>
                </a:solidFill>
              </a:rPr>
            </a:br>
          </a:p>
          <a:p>
            <a:pPr indent="-317500" lvl="0" marL="457200" rtl="0">
              <a:lnSpc>
                <a:spcPct val="130000"/>
              </a:lnSpc>
              <a:spcBef>
                <a:spcPts val="0"/>
              </a:spcBef>
              <a:buClr>
                <a:srgbClr val="FFFFFF"/>
              </a:buClr>
              <a:buSzPct val="100000"/>
              <a:buAutoNum type="arabicPeriod"/>
            </a:pPr>
            <a:r>
              <a:rPr lang="en" sz="1400">
                <a:solidFill>
                  <a:srgbClr val="FFFFFF"/>
                </a:solidFill>
              </a:rPr>
              <a:t>Make an effort to provide an initial estimate (Story points) on the amount of work you believe the ticket will take. Consult a support person or developer if necessary! </a:t>
            </a:r>
            <a:br>
              <a:rPr lang="en" sz="1400">
                <a:solidFill>
                  <a:srgbClr val="FFFFFF"/>
                </a:solidFill>
              </a:rPr>
            </a:br>
          </a:p>
          <a:p>
            <a:pPr indent="-317500" lvl="0" marL="457200" rtl="0">
              <a:lnSpc>
                <a:spcPct val="130000"/>
              </a:lnSpc>
              <a:spcBef>
                <a:spcPts val="0"/>
              </a:spcBef>
              <a:buClr>
                <a:srgbClr val="FFFFFF"/>
              </a:buClr>
              <a:buSzPct val="100000"/>
              <a:buAutoNum type="arabicPeriod"/>
            </a:pPr>
            <a:r>
              <a:rPr lang="en" sz="1400">
                <a:solidFill>
                  <a:srgbClr val="FFFFFF"/>
                </a:solidFill>
              </a:rPr>
              <a:t>The progress of work on a ticket from creation through to resolution and closure should be documented and reflected in real-time. We want the status of a ticket at any point to be deemed gospel (Example: “In Progress”, “Awaiting Response from customer”). </a:t>
            </a:r>
          </a:p>
          <a:p>
            <a:pPr lvl="0" rtl="0">
              <a:lnSpc>
                <a:spcPct val="130000"/>
              </a:lnSpc>
              <a:spcBef>
                <a:spcPts val="0"/>
              </a:spcBef>
              <a:buNone/>
            </a:pPr>
            <a:br>
              <a:rPr lang="en" sz="1400">
                <a:solidFill>
                  <a:srgbClr val="FFFFFF"/>
                </a:solidFill>
              </a:rPr>
            </a:b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All tickets - General guidelines (Only 8!)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401425" y="1152475"/>
            <a:ext cx="8430900" cy="3696300"/>
          </a:xfrm>
          <a:prstGeom prst="rect">
            <a:avLst/>
          </a:prstGeom>
          <a:solidFill>
            <a:srgbClr val="37474F">
              <a:alpha val="53030"/>
            </a:srgbClr>
          </a:solidFill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   5.      It should be clearly defined what customer requested a ticket, or whether it was requested internally.       This helps in efficient communication and deciding if a customer gets billed for it.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  6.      All customer communications to/from a customer needs to be tracked in the ticket by the ticket assignee, once handed over from 1st level support or within a development sprint. </a:t>
            </a:r>
          </a:p>
          <a:p>
            <a:pPr indent="0" lvl="0" marL="0" rtl="0">
              <a:lnSpc>
                <a:spcPct val="130000"/>
              </a:lnSpc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  7.      If a support ticket investigation leads to a development ticket being created, the support ticket should be closed with the supporting info, and the dev ticket should reference the support ticket.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  8.      If a development ticket investigation leads to the creation of a support ticket, the development ticket should be closed with the supporting info, and the support ticket should reference the dev ticket.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br>
              <a:rPr lang="en" sz="1400">
                <a:solidFill>
                  <a:srgbClr val="FFFFFF"/>
                </a:solidFill>
              </a:rPr>
            </a:b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Creating Support Tickets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401425" y="1152475"/>
            <a:ext cx="8430900" cy="3696300"/>
          </a:xfrm>
          <a:prstGeom prst="rect">
            <a:avLst/>
          </a:prstGeom>
          <a:solidFill>
            <a:srgbClr val="37474F">
              <a:alpha val="53030"/>
            </a:srgbClr>
          </a:solidFill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400">
                <a:solidFill>
                  <a:srgbClr val="FFFFFF"/>
                </a:solidFill>
              </a:rPr>
              <a:t>JIRA Ticket Creation (Crown Castle)</a:t>
            </a:r>
          </a:p>
          <a:p>
            <a:pPr indent="-317500" lvl="1" marL="9144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>
                <a:solidFill>
                  <a:srgbClr val="FFFFFF"/>
                </a:solidFill>
              </a:rPr>
              <a:t>Fields to focus on that could impact progress, reporting, billing, &amp; management</a:t>
            </a:r>
          </a:p>
          <a:p>
            <a:pPr indent="-317500" lvl="2" marL="13716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>
                <a:solidFill>
                  <a:srgbClr val="FFFFFF"/>
                </a:solidFill>
              </a:rPr>
              <a:t>Issue Type: Bug, Task, Investigation, etc.</a:t>
            </a:r>
          </a:p>
          <a:p>
            <a:pPr indent="-317500" lvl="2" marL="13716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>
                <a:solidFill>
                  <a:srgbClr val="FFFFFF"/>
                </a:solidFill>
              </a:rPr>
              <a:t>Summary: Be descriptive but try keep it simple</a:t>
            </a:r>
          </a:p>
          <a:p>
            <a:pPr indent="-317500" lvl="2" marL="13716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>
                <a:solidFill>
                  <a:srgbClr val="FFFFFF"/>
                </a:solidFill>
              </a:rPr>
              <a:t>Assignee: Leave ‘Unassigned’ until the ticket has been assigned to someone</a:t>
            </a:r>
          </a:p>
          <a:p>
            <a:pPr indent="-317500" lvl="2" marL="13716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>
                <a:solidFill>
                  <a:srgbClr val="FFFFFF"/>
                </a:solidFill>
              </a:rPr>
              <a:t>Customer Contact: A free-form field to include the customer reporter of the issue</a:t>
            </a:r>
          </a:p>
          <a:p>
            <a:pPr indent="-228600" lvl="2" marL="13716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Original Estimate: Story point estimate measure. Ask for help if needed! </a:t>
            </a:r>
          </a:p>
          <a:p>
            <a:pPr indent="-317500" lvl="2" marL="13716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>
                <a:solidFill>
                  <a:srgbClr val="FFFFFF"/>
                </a:solidFill>
              </a:rPr>
              <a:t>Description: This could be deemed the most important field. </a:t>
            </a:r>
          </a:p>
          <a:p>
            <a:pPr indent="-317500" lvl="3" marL="18288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>
                <a:solidFill>
                  <a:srgbClr val="FFFFFF"/>
                </a:solidFill>
              </a:rPr>
              <a:t>This helps us determine who, what, where, when, and possibly why?</a:t>
            </a:r>
            <a:br>
              <a:rPr lang="en" sz="1400">
                <a:solidFill>
                  <a:srgbClr val="FFFFFF"/>
                </a:solidFill>
              </a:rPr>
            </a:b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Creating Support Tickets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401425" y="1152475"/>
            <a:ext cx="8430900" cy="3696300"/>
          </a:xfrm>
          <a:prstGeom prst="rect">
            <a:avLst/>
          </a:prstGeom>
          <a:solidFill>
            <a:srgbClr val="37474F">
              <a:alpha val="53030"/>
            </a:srgbClr>
          </a:solidFill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lnSpc>
                <a:spcPct val="130000"/>
              </a:lnSpc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400">
                <a:solidFill>
                  <a:srgbClr val="FFFFFF"/>
                </a:solidFill>
              </a:rPr>
              <a:t>ScottyPro Ticket Creation (ExteNet)</a:t>
            </a:r>
          </a:p>
          <a:p>
            <a:pPr indent="-317500" lvl="1" marL="914400" rtl="0">
              <a:lnSpc>
                <a:spcPct val="130000"/>
              </a:lnSpc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>
                <a:solidFill>
                  <a:srgbClr val="FFFFFF"/>
                </a:solidFill>
              </a:rPr>
              <a:t>Fields to focus on that could impact progress reporting, billing, &amp; management</a:t>
            </a:r>
          </a:p>
          <a:p>
            <a:pPr indent="-317500" lvl="2" marL="1371600" rtl="0">
              <a:lnSpc>
                <a:spcPct val="130000"/>
              </a:lnSpc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>
                <a:solidFill>
                  <a:srgbClr val="FFFFFF"/>
                </a:solidFill>
              </a:rPr>
              <a:t>Summary:  Be descriptive but try keep it simple</a:t>
            </a:r>
          </a:p>
          <a:p>
            <a:pPr indent="-2286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Workflow: You should select “Errigal Support Request”</a:t>
            </a:r>
          </a:p>
          <a:p>
            <a:pPr indent="-2286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Market: You should select the relevant customer here (i.e. ExteNet)</a:t>
            </a:r>
          </a:p>
          <a:p>
            <a:pPr indent="-2286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Support Investigation Details Form added on ticket creation</a:t>
            </a:r>
          </a:p>
          <a:p>
            <a:pPr indent="-2286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Application: IDMS, CBYD </a:t>
            </a:r>
          </a:p>
          <a:p>
            <a:pPr indent="-2286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Component: Node Monitor, NOC Portal, etc</a:t>
            </a:r>
          </a:p>
          <a:p>
            <a:pPr indent="-2286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Issue Category: Service Request, Abnormal Behavior, etc.</a:t>
            </a:r>
          </a:p>
          <a:p>
            <a:pPr indent="-2286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SPs: Same as JIRA. Ask for help if needed! </a:t>
            </a:r>
          </a:p>
          <a:p>
            <a:pPr indent="-2286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Customer Contact: Same as JIRA</a:t>
            </a:r>
          </a:p>
          <a:p>
            <a:pPr indent="-2286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Description: Same as JIRA and absolutely vital! (5 Ws!)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Creating Support Tickets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401425" y="1152475"/>
            <a:ext cx="8430900" cy="3696300"/>
          </a:xfrm>
          <a:prstGeom prst="rect">
            <a:avLst/>
          </a:prstGeom>
          <a:solidFill>
            <a:srgbClr val="37474F">
              <a:alpha val="53030"/>
            </a:srgbClr>
          </a:solidFill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200">
                <a:solidFill>
                  <a:srgbClr val="FFFFFF"/>
                </a:solidFill>
              </a:rPr>
              <a:t>Bad examples: Focus on summaries and descriptions (No shaming!)</a:t>
            </a:r>
          </a:p>
          <a:p>
            <a:pPr indent="-304800" lvl="1" marL="9144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200">
                <a:solidFill>
                  <a:srgbClr val="FFFFFF"/>
                </a:solidFill>
              </a:rPr>
              <a:t>Summaries that are too general can lead to:</a:t>
            </a:r>
          </a:p>
          <a:p>
            <a:pPr indent="-304800" lvl="2" marL="13716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200">
                <a:solidFill>
                  <a:srgbClr val="FFFFFF"/>
                </a:solidFill>
              </a:rPr>
              <a:t>Breakdown in understanding of a problem between Errigal and customer</a:t>
            </a:r>
          </a:p>
          <a:p>
            <a:pPr indent="-304800" lvl="2" marL="13716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200">
                <a:solidFill>
                  <a:srgbClr val="FFFFFF"/>
                </a:solidFill>
              </a:rPr>
              <a:t>Scope creep</a:t>
            </a:r>
          </a:p>
          <a:p>
            <a:pPr indent="-304800" lvl="2" marL="13716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200">
                <a:solidFill>
                  <a:srgbClr val="FFFFFF"/>
                </a:solidFill>
              </a:rPr>
              <a:t>Tickets living for too long</a:t>
            </a:r>
            <a:br>
              <a:rPr lang="en" sz="1200">
                <a:solidFill>
                  <a:srgbClr val="FFFFFF"/>
                </a:solidFill>
              </a:rPr>
            </a:br>
          </a:p>
          <a:p>
            <a:pPr indent="-304800" lvl="1" marL="9144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200">
                <a:solidFill>
                  <a:srgbClr val="FFFFFF"/>
                </a:solidFill>
              </a:rPr>
              <a:t>Where possible, aim to stray away from tickets with summaries such as: </a:t>
            </a:r>
          </a:p>
          <a:p>
            <a:pPr indent="-304800" lvl="2" marL="13716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200">
                <a:solidFill>
                  <a:srgbClr val="FFFFFF"/>
                </a:solidFill>
              </a:rPr>
              <a:t>“Hub Audit Issues”</a:t>
            </a:r>
          </a:p>
          <a:p>
            <a:pPr indent="-304800" lvl="2" marL="13716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200">
                <a:solidFill>
                  <a:srgbClr val="FFFFFF"/>
                </a:solidFill>
              </a:rPr>
              <a:t>“DIM Workflow Improvements”</a:t>
            </a:r>
          </a:p>
          <a:p>
            <a:pPr indent="-304800" lvl="2" marL="13716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200">
                <a:solidFill>
                  <a:srgbClr val="FFFFFF"/>
                </a:solidFill>
              </a:rPr>
              <a:t>“Support of 3 new technologies”</a:t>
            </a:r>
          </a:p>
          <a:p>
            <a:pPr indent="-304800" lvl="2" marL="13716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200">
                <a:solidFill>
                  <a:srgbClr val="FFFFFF"/>
                </a:solidFill>
              </a:rPr>
              <a:t>“V4 Sensaphone MIBs”</a:t>
            </a:r>
          </a:p>
          <a:p>
            <a:pPr indent="-304800" lvl="2" marL="13716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200">
                <a:solidFill>
                  <a:srgbClr val="FFFFFF"/>
                </a:solidFill>
              </a:rPr>
              <a:t>“Chicago Digger 811 Center Integration” (My bad! - It only took 8 days!)</a:t>
            </a:r>
            <a:br>
              <a:rPr lang="en" sz="1200">
                <a:solidFill>
                  <a:srgbClr val="FFFFFF"/>
                </a:solidFill>
              </a:rPr>
            </a:br>
          </a:p>
          <a:p>
            <a:pPr indent="-304800" lvl="1" marL="9144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200">
                <a:solidFill>
                  <a:srgbClr val="FFFFFF"/>
                </a:solidFill>
              </a:rPr>
              <a:t>Tickets with little or no descriptions can lead to:</a:t>
            </a:r>
          </a:p>
          <a:p>
            <a:pPr indent="-304800" lvl="2" marL="13716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200">
                <a:solidFill>
                  <a:srgbClr val="FFFFFF"/>
                </a:solidFill>
              </a:rPr>
              <a:t>Not understanding a problem</a:t>
            </a:r>
          </a:p>
          <a:p>
            <a:pPr indent="-304800" lvl="2" marL="13716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200">
                <a:solidFill>
                  <a:srgbClr val="FFFFFF"/>
                </a:solidFill>
              </a:rPr>
              <a:t>Troubleshooting the wrong issue (Remember: multiple timezones!)</a:t>
            </a:r>
          </a:p>
          <a:p>
            <a:pPr indent="-304800" lvl="2" marL="13716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200">
                <a:solidFill>
                  <a:srgbClr val="FFFFFF"/>
                </a:solidFill>
              </a:rPr>
              <a:t>No expectations being set for the customer</a:t>
            </a:r>
            <a:br>
              <a:rPr lang="en" sz="1200">
                <a:solidFill>
                  <a:srgbClr val="FFFFFF"/>
                </a:solidFill>
              </a:rPr>
            </a:b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Average"/>
            </a:pPr>
            <a:br>
              <a:rPr lang="en" sz="1200">
                <a:solidFill>
                  <a:srgbClr val="FFFFFF"/>
                </a:solidFill>
              </a:rPr>
            </a:b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